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9"/>
  </p:notesMasterIdLst>
  <p:sldIdLst>
    <p:sldId id="256" r:id="rId5"/>
    <p:sldId id="260" r:id="rId6"/>
    <p:sldId id="263" r:id="rId7"/>
    <p:sldId id="261" r:id="rId8"/>
    <p:sldId id="264" r:id="rId9"/>
    <p:sldId id="262"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72C"/>
    <a:srgbClr val="EF3340"/>
    <a:srgbClr val="0056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5" d="100"/>
          <a:sy n="95" d="100"/>
        </p:scale>
        <p:origin x="104" y="2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417937-1443-4FC7-8D1C-5E80A1F89FA5}"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CA"/>
        </a:p>
      </dgm:t>
    </dgm:pt>
    <dgm:pt modelId="{81955F04-B24E-424E-A37F-410FE718A59E}">
      <dgm:prSet phldrT="[Text]"/>
      <dgm:spPr/>
      <dgm:t>
        <a:bodyPr/>
        <a:lstStyle/>
        <a:p>
          <a:r>
            <a:rPr lang="en-US" dirty="0"/>
            <a:t>Food security rate:</a:t>
          </a:r>
          <a:endParaRPr lang="en-CA" dirty="0"/>
        </a:p>
      </dgm:t>
    </dgm:pt>
    <dgm:pt modelId="{48EDF852-13C4-4742-B0AF-E81425B78629}" type="parTrans" cxnId="{29448CA9-CA73-46F0-9A1C-B81B307A2262}">
      <dgm:prSet/>
      <dgm:spPr/>
      <dgm:t>
        <a:bodyPr/>
        <a:lstStyle/>
        <a:p>
          <a:endParaRPr lang="en-CA"/>
        </a:p>
      </dgm:t>
    </dgm:pt>
    <dgm:pt modelId="{7A74487E-FDEA-4554-9D32-41A0098CE8D4}" type="sibTrans" cxnId="{29448CA9-CA73-46F0-9A1C-B81B307A2262}">
      <dgm:prSet/>
      <dgm:spPr/>
      <dgm:t>
        <a:bodyPr/>
        <a:lstStyle/>
        <a:p>
          <a:endParaRPr lang="en-CA"/>
        </a:p>
      </dgm:t>
    </dgm:pt>
    <dgm:pt modelId="{8FC71BEC-E525-4A96-89F3-1639FCC017CF}">
      <dgm:prSet phldrT="[Text]"/>
      <dgm:spPr/>
      <dgm:t>
        <a:bodyPr/>
        <a:lstStyle/>
        <a:p>
          <a:r>
            <a:rPr lang="en-US" dirty="0"/>
            <a:t>Client service rate:</a:t>
          </a:r>
          <a:endParaRPr lang="en-CA" dirty="0"/>
        </a:p>
      </dgm:t>
    </dgm:pt>
    <dgm:pt modelId="{B04C7F29-042B-4D05-B6BD-CFAC2EF3D38E}" type="parTrans" cxnId="{10912A4B-F127-46E3-B58F-88454A3156BF}">
      <dgm:prSet/>
      <dgm:spPr/>
      <dgm:t>
        <a:bodyPr/>
        <a:lstStyle/>
        <a:p>
          <a:endParaRPr lang="en-CA"/>
        </a:p>
      </dgm:t>
    </dgm:pt>
    <dgm:pt modelId="{02753677-D123-40C6-8586-A30750F5D2FC}" type="sibTrans" cxnId="{10912A4B-F127-46E3-B58F-88454A3156BF}">
      <dgm:prSet/>
      <dgm:spPr/>
      <dgm:t>
        <a:bodyPr/>
        <a:lstStyle/>
        <a:p>
          <a:endParaRPr lang="en-CA"/>
        </a:p>
      </dgm:t>
    </dgm:pt>
    <dgm:pt modelId="{7B935898-2C70-4D26-84BE-6883289202AC}">
      <dgm:prSet phldrT="[Text]"/>
      <dgm:spPr/>
      <dgm:t>
        <a:bodyPr/>
        <a:lstStyle/>
        <a:p>
          <a:r>
            <a:rPr lang="en-US" dirty="0"/>
            <a:t>Reduced service levels rate:</a:t>
          </a:r>
          <a:endParaRPr lang="en-CA" dirty="0"/>
        </a:p>
      </dgm:t>
    </dgm:pt>
    <dgm:pt modelId="{22A7F538-C3B6-4A0F-AB01-97ADEDF00E1C}" type="parTrans" cxnId="{D0E3D45F-C296-4B25-8ED4-A2C615E13F04}">
      <dgm:prSet/>
      <dgm:spPr/>
      <dgm:t>
        <a:bodyPr/>
        <a:lstStyle/>
        <a:p>
          <a:endParaRPr lang="en-CA"/>
        </a:p>
      </dgm:t>
    </dgm:pt>
    <dgm:pt modelId="{97CCFEBB-176F-4EFB-A789-E7624D6AD594}" type="sibTrans" cxnId="{D0E3D45F-C296-4B25-8ED4-A2C615E13F04}">
      <dgm:prSet/>
      <dgm:spPr/>
      <dgm:t>
        <a:bodyPr/>
        <a:lstStyle/>
        <a:p>
          <a:endParaRPr lang="en-CA"/>
        </a:p>
      </dgm:t>
    </dgm:pt>
    <dgm:pt modelId="{6C283257-DD5F-4ED8-A353-9E74D549211E}">
      <dgm:prSet/>
      <dgm:spPr/>
      <dgm:t>
        <a:bodyPr/>
        <a:lstStyle/>
        <a:p>
          <a:r>
            <a:rPr lang="en-US" dirty="0"/>
            <a:t>Turn-aways:</a:t>
          </a:r>
          <a:endParaRPr lang="en-CA" dirty="0"/>
        </a:p>
      </dgm:t>
    </dgm:pt>
    <dgm:pt modelId="{D8190EE9-B6CA-41ED-8401-5690D1242A91}" type="parTrans" cxnId="{576109AB-AFF2-45C5-BD2A-287189A03309}">
      <dgm:prSet/>
      <dgm:spPr/>
    </dgm:pt>
    <dgm:pt modelId="{C017ABF8-7461-4185-ADC4-6D12C6B3A3BF}" type="sibTrans" cxnId="{576109AB-AFF2-45C5-BD2A-287189A03309}">
      <dgm:prSet/>
      <dgm:spPr/>
    </dgm:pt>
    <dgm:pt modelId="{AB270128-914C-4603-8041-9DC81500E41B}">
      <dgm:prSet/>
      <dgm:spPr/>
      <dgm:t>
        <a:bodyPr/>
        <a:lstStyle/>
        <a:p>
          <a:r>
            <a:rPr lang="en-US" dirty="0"/>
            <a:t>Food diversity score:</a:t>
          </a:r>
          <a:endParaRPr lang="en-CA" dirty="0"/>
        </a:p>
      </dgm:t>
    </dgm:pt>
    <dgm:pt modelId="{CF9E651C-3BC9-4BFB-BF0E-90ECBC5C15AA}" type="parTrans" cxnId="{8070E968-60C7-4A15-9CCE-581035B976D2}">
      <dgm:prSet/>
      <dgm:spPr/>
    </dgm:pt>
    <dgm:pt modelId="{1C0E3D62-0717-4847-AC35-C530CB28C2D3}" type="sibTrans" cxnId="{8070E968-60C7-4A15-9CCE-581035B976D2}">
      <dgm:prSet/>
      <dgm:spPr/>
    </dgm:pt>
    <dgm:pt modelId="{E1E2CA97-3A89-4751-A188-56AEB548B0A9}">
      <dgm:prSet/>
      <dgm:spPr/>
      <dgm:t>
        <a:bodyPr/>
        <a:lstStyle/>
        <a:p>
          <a:r>
            <a:rPr lang="en-US" dirty="0"/>
            <a:t>Food donations: </a:t>
          </a:r>
          <a:endParaRPr lang="en-CA" dirty="0"/>
        </a:p>
      </dgm:t>
    </dgm:pt>
    <dgm:pt modelId="{7994DD8D-6F2D-4D26-9DC5-C49D93374243}" type="parTrans" cxnId="{927EB9FB-F7A9-46F3-A452-E0C3D644A50D}">
      <dgm:prSet/>
      <dgm:spPr/>
    </dgm:pt>
    <dgm:pt modelId="{2F268931-CE24-41D9-BCDB-846EE079D47C}" type="sibTrans" cxnId="{927EB9FB-F7A9-46F3-A452-E0C3D644A50D}">
      <dgm:prSet/>
      <dgm:spPr/>
    </dgm:pt>
    <dgm:pt modelId="{11071F38-F758-4013-A3A5-C22E9938B43B}">
      <dgm:prSet/>
      <dgm:spPr/>
      <dgm:t>
        <a:bodyPr/>
        <a:lstStyle/>
        <a:p>
          <a:r>
            <a:rPr lang="en-US" dirty="0"/>
            <a:t>Monetary donations: </a:t>
          </a:r>
          <a:endParaRPr lang="en-CA" dirty="0"/>
        </a:p>
      </dgm:t>
    </dgm:pt>
    <dgm:pt modelId="{902FBB38-E07D-44B7-BC0B-1153EB538971}" type="parTrans" cxnId="{26A93148-F888-4DD3-AC66-7135AAE4E8CB}">
      <dgm:prSet/>
      <dgm:spPr/>
    </dgm:pt>
    <dgm:pt modelId="{301D3DB1-7738-44DC-A5F2-67103839BD4D}" type="sibTrans" cxnId="{26A93148-F888-4DD3-AC66-7135AAE4E8CB}">
      <dgm:prSet/>
      <dgm:spPr/>
    </dgm:pt>
    <dgm:pt modelId="{7E635DF6-1F41-4AD5-B6BE-26370E0EAA73}">
      <dgm:prSet/>
      <dgm:spPr/>
      <dgm:t>
        <a:bodyPr/>
        <a:lstStyle/>
        <a:p>
          <a:r>
            <a:rPr lang="en-US" dirty="0"/>
            <a:t>Total volunteers:</a:t>
          </a:r>
          <a:endParaRPr lang="en-CA" dirty="0"/>
        </a:p>
      </dgm:t>
    </dgm:pt>
    <dgm:pt modelId="{A95990A0-043D-441A-9EC5-4CB5A0C9D76A}" type="parTrans" cxnId="{A0F5C7CA-815F-4885-B45B-0EC229BD2F15}">
      <dgm:prSet/>
      <dgm:spPr/>
    </dgm:pt>
    <dgm:pt modelId="{A047E231-9119-4E9E-8369-1072E55CEDA7}" type="sibTrans" cxnId="{A0F5C7CA-815F-4885-B45B-0EC229BD2F15}">
      <dgm:prSet/>
      <dgm:spPr/>
    </dgm:pt>
    <dgm:pt modelId="{586F2E65-0BA6-407B-950A-5C594BDFC7AC}" type="pres">
      <dgm:prSet presAssocID="{67417937-1443-4FC7-8D1C-5E80A1F89FA5}" presName="linear" presStyleCnt="0">
        <dgm:presLayoutVars>
          <dgm:dir/>
          <dgm:animLvl val="lvl"/>
          <dgm:resizeHandles val="exact"/>
        </dgm:presLayoutVars>
      </dgm:prSet>
      <dgm:spPr/>
    </dgm:pt>
    <dgm:pt modelId="{F3B102E1-8F3A-4CD5-87EF-5B02F425A87E}" type="pres">
      <dgm:prSet presAssocID="{81955F04-B24E-424E-A37F-410FE718A59E}" presName="parentLin" presStyleCnt="0"/>
      <dgm:spPr/>
    </dgm:pt>
    <dgm:pt modelId="{9228A9B3-FFF2-4B67-A940-B67F08C4F15A}" type="pres">
      <dgm:prSet presAssocID="{81955F04-B24E-424E-A37F-410FE718A59E}" presName="parentLeftMargin" presStyleLbl="node1" presStyleIdx="0" presStyleCnt="8"/>
      <dgm:spPr/>
    </dgm:pt>
    <dgm:pt modelId="{9239D6B3-D3FD-4CF2-80E1-1EB5D81A0F61}" type="pres">
      <dgm:prSet presAssocID="{81955F04-B24E-424E-A37F-410FE718A59E}" presName="parentText" presStyleLbl="node1" presStyleIdx="0" presStyleCnt="8">
        <dgm:presLayoutVars>
          <dgm:chMax val="0"/>
          <dgm:bulletEnabled val="1"/>
        </dgm:presLayoutVars>
      </dgm:prSet>
      <dgm:spPr/>
    </dgm:pt>
    <dgm:pt modelId="{06B44605-E469-4CE5-99E1-803065EC2920}" type="pres">
      <dgm:prSet presAssocID="{81955F04-B24E-424E-A37F-410FE718A59E}" presName="negativeSpace" presStyleCnt="0"/>
      <dgm:spPr/>
    </dgm:pt>
    <dgm:pt modelId="{FBEAEA5D-DE28-4C62-BD9B-60F2ED3A173E}" type="pres">
      <dgm:prSet presAssocID="{81955F04-B24E-424E-A37F-410FE718A59E}" presName="childText" presStyleLbl="conFgAcc1" presStyleIdx="0" presStyleCnt="8">
        <dgm:presLayoutVars>
          <dgm:bulletEnabled val="1"/>
        </dgm:presLayoutVars>
      </dgm:prSet>
      <dgm:spPr/>
    </dgm:pt>
    <dgm:pt modelId="{79144090-13C0-4EA4-A7DC-9F54293FED19}" type="pres">
      <dgm:prSet presAssocID="{7A74487E-FDEA-4554-9D32-41A0098CE8D4}" presName="spaceBetweenRectangles" presStyleCnt="0"/>
      <dgm:spPr/>
    </dgm:pt>
    <dgm:pt modelId="{7FCB16B0-6DFD-4BC8-A0D3-8ECA07FAE7B5}" type="pres">
      <dgm:prSet presAssocID="{8FC71BEC-E525-4A96-89F3-1639FCC017CF}" presName="parentLin" presStyleCnt="0"/>
      <dgm:spPr/>
    </dgm:pt>
    <dgm:pt modelId="{A22D5079-317C-47A2-A37F-848CC547E72E}" type="pres">
      <dgm:prSet presAssocID="{8FC71BEC-E525-4A96-89F3-1639FCC017CF}" presName="parentLeftMargin" presStyleLbl="node1" presStyleIdx="0" presStyleCnt="8"/>
      <dgm:spPr/>
    </dgm:pt>
    <dgm:pt modelId="{261D3115-959D-4F13-8299-3098BB5CBB76}" type="pres">
      <dgm:prSet presAssocID="{8FC71BEC-E525-4A96-89F3-1639FCC017CF}" presName="parentText" presStyleLbl="node1" presStyleIdx="1" presStyleCnt="8">
        <dgm:presLayoutVars>
          <dgm:chMax val="0"/>
          <dgm:bulletEnabled val="1"/>
        </dgm:presLayoutVars>
      </dgm:prSet>
      <dgm:spPr/>
    </dgm:pt>
    <dgm:pt modelId="{03D5CC5B-DF0E-4745-837D-2CCF72AA0A05}" type="pres">
      <dgm:prSet presAssocID="{8FC71BEC-E525-4A96-89F3-1639FCC017CF}" presName="negativeSpace" presStyleCnt="0"/>
      <dgm:spPr/>
    </dgm:pt>
    <dgm:pt modelId="{A4724DDB-82F4-4129-A09F-C47E013E59BF}" type="pres">
      <dgm:prSet presAssocID="{8FC71BEC-E525-4A96-89F3-1639FCC017CF}" presName="childText" presStyleLbl="conFgAcc1" presStyleIdx="1" presStyleCnt="8">
        <dgm:presLayoutVars>
          <dgm:bulletEnabled val="1"/>
        </dgm:presLayoutVars>
      </dgm:prSet>
      <dgm:spPr/>
    </dgm:pt>
    <dgm:pt modelId="{4193F017-B21B-4113-94E4-0E861E4FBC17}" type="pres">
      <dgm:prSet presAssocID="{02753677-D123-40C6-8586-A30750F5D2FC}" presName="spaceBetweenRectangles" presStyleCnt="0"/>
      <dgm:spPr/>
    </dgm:pt>
    <dgm:pt modelId="{E5C2CBFA-38DD-4ABA-B0D0-8900B568C9FD}" type="pres">
      <dgm:prSet presAssocID="{7B935898-2C70-4D26-84BE-6883289202AC}" presName="parentLin" presStyleCnt="0"/>
      <dgm:spPr/>
    </dgm:pt>
    <dgm:pt modelId="{A2161791-182C-4472-A3B4-CA96ACF9A245}" type="pres">
      <dgm:prSet presAssocID="{7B935898-2C70-4D26-84BE-6883289202AC}" presName="parentLeftMargin" presStyleLbl="node1" presStyleIdx="1" presStyleCnt="8"/>
      <dgm:spPr/>
    </dgm:pt>
    <dgm:pt modelId="{AE91B51F-3295-4A18-B3A6-6CDB439A3C19}" type="pres">
      <dgm:prSet presAssocID="{7B935898-2C70-4D26-84BE-6883289202AC}" presName="parentText" presStyleLbl="node1" presStyleIdx="2" presStyleCnt="8">
        <dgm:presLayoutVars>
          <dgm:chMax val="0"/>
          <dgm:bulletEnabled val="1"/>
        </dgm:presLayoutVars>
      </dgm:prSet>
      <dgm:spPr/>
    </dgm:pt>
    <dgm:pt modelId="{6F212C55-A992-42FC-B783-A84A0825529E}" type="pres">
      <dgm:prSet presAssocID="{7B935898-2C70-4D26-84BE-6883289202AC}" presName="negativeSpace" presStyleCnt="0"/>
      <dgm:spPr/>
    </dgm:pt>
    <dgm:pt modelId="{222B5E4D-5B55-46B8-A85A-3521E4B13765}" type="pres">
      <dgm:prSet presAssocID="{7B935898-2C70-4D26-84BE-6883289202AC}" presName="childText" presStyleLbl="conFgAcc1" presStyleIdx="2" presStyleCnt="8">
        <dgm:presLayoutVars>
          <dgm:bulletEnabled val="1"/>
        </dgm:presLayoutVars>
      </dgm:prSet>
      <dgm:spPr/>
    </dgm:pt>
    <dgm:pt modelId="{30D0B249-7154-4A6D-9B63-DBF22E0296A0}" type="pres">
      <dgm:prSet presAssocID="{97CCFEBB-176F-4EFB-A789-E7624D6AD594}" presName="spaceBetweenRectangles" presStyleCnt="0"/>
      <dgm:spPr/>
    </dgm:pt>
    <dgm:pt modelId="{1547EB1D-980F-4F5B-B647-72E00B1AA968}" type="pres">
      <dgm:prSet presAssocID="{6C283257-DD5F-4ED8-A353-9E74D549211E}" presName="parentLin" presStyleCnt="0"/>
      <dgm:spPr/>
    </dgm:pt>
    <dgm:pt modelId="{8E7D275A-643E-469B-861D-13A407F5EBED}" type="pres">
      <dgm:prSet presAssocID="{6C283257-DD5F-4ED8-A353-9E74D549211E}" presName="parentLeftMargin" presStyleLbl="node1" presStyleIdx="2" presStyleCnt="8"/>
      <dgm:spPr/>
    </dgm:pt>
    <dgm:pt modelId="{7E775293-D435-4D95-915C-C7E48C3C6889}" type="pres">
      <dgm:prSet presAssocID="{6C283257-DD5F-4ED8-A353-9E74D549211E}" presName="parentText" presStyleLbl="node1" presStyleIdx="3" presStyleCnt="8">
        <dgm:presLayoutVars>
          <dgm:chMax val="0"/>
          <dgm:bulletEnabled val="1"/>
        </dgm:presLayoutVars>
      </dgm:prSet>
      <dgm:spPr/>
    </dgm:pt>
    <dgm:pt modelId="{9569A78B-AB4F-4C2D-8A34-286214D1C249}" type="pres">
      <dgm:prSet presAssocID="{6C283257-DD5F-4ED8-A353-9E74D549211E}" presName="negativeSpace" presStyleCnt="0"/>
      <dgm:spPr/>
    </dgm:pt>
    <dgm:pt modelId="{1AB77401-B8E0-4C4A-B02E-AF384C812AF0}" type="pres">
      <dgm:prSet presAssocID="{6C283257-DD5F-4ED8-A353-9E74D549211E}" presName="childText" presStyleLbl="conFgAcc1" presStyleIdx="3" presStyleCnt="8">
        <dgm:presLayoutVars>
          <dgm:bulletEnabled val="1"/>
        </dgm:presLayoutVars>
      </dgm:prSet>
      <dgm:spPr/>
    </dgm:pt>
    <dgm:pt modelId="{290A1067-763D-4CE4-9805-4E3E0BFD141A}" type="pres">
      <dgm:prSet presAssocID="{C017ABF8-7461-4185-ADC4-6D12C6B3A3BF}" presName="spaceBetweenRectangles" presStyleCnt="0"/>
      <dgm:spPr/>
    </dgm:pt>
    <dgm:pt modelId="{F01747D9-1ABC-4996-953B-2EFA97C88EAA}" type="pres">
      <dgm:prSet presAssocID="{AB270128-914C-4603-8041-9DC81500E41B}" presName="parentLin" presStyleCnt="0"/>
      <dgm:spPr/>
    </dgm:pt>
    <dgm:pt modelId="{89EC5C1C-653F-4038-B5C2-238DE702BA41}" type="pres">
      <dgm:prSet presAssocID="{AB270128-914C-4603-8041-9DC81500E41B}" presName="parentLeftMargin" presStyleLbl="node1" presStyleIdx="3" presStyleCnt="8"/>
      <dgm:spPr/>
    </dgm:pt>
    <dgm:pt modelId="{DF557CC1-8CC2-45A0-8191-81BDABEC42F2}" type="pres">
      <dgm:prSet presAssocID="{AB270128-914C-4603-8041-9DC81500E41B}" presName="parentText" presStyleLbl="node1" presStyleIdx="4" presStyleCnt="8">
        <dgm:presLayoutVars>
          <dgm:chMax val="0"/>
          <dgm:bulletEnabled val="1"/>
        </dgm:presLayoutVars>
      </dgm:prSet>
      <dgm:spPr/>
    </dgm:pt>
    <dgm:pt modelId="{6EF15ABF-A7F6-4295-94EA-FA6F78EDD01D}" type="pres">
      <dgm:prSet presAssocID="{AB270128-914C-4603-8041-9DC81500E41B}" presName="negativeSpace" presStyleCnt="0"/>
      <dgm:spPr/>
    </dgm:pt>
    <dgm:pt modelId="{BAB49C76-EA8E-4EA3-A719-82AA53EBF66E}" type="pres">
      <dgm:prSet presAssocID="{AB270128-914C-4603-8041-9DC81500E41B}" presName="childText" presStyleLbl="conFgAcc1" presStyleIdx="4" presStyleCnt="8">
        <dgm:presLayoutVars>
          <dgm:bulletEnabled val="1"/>
        </dgm:presLayoutVars>
      </dgm:prSet>
      <dgm:spPr/>
    </dgm:pt>
    <dgm:pt modelId="{8668D1E5-8389-4AD4-8EED-AEA928A46DEE}" type="pres">
      <dgm:prSet presAssocID="{1C0E3D62-0717-4847-AC35-C530CB28C2D3}" presName="spaceBetweenRectangles" presStyleCnt="0"/>
      <dgm:spPr/>
    </dgm:pt>
    <dgm:pt modelId="{0E8DA07C-1935-406E-8E7E-F4943C75CBBB}" type="pres">
      <dgm:prSet presAssocID="{E1E2CA97-3A89-4751-A188-56AEB548B0A9}" presName="parentLin" presStyleCnt="0"/>
      <dgm:spPr/>
    </dgm:pt>
    <dgm:pt modelId="{9640100D-00B6-4313-8762-92BE7D8EC4B0}" type="pres">
      <dgm:prSet presAssocID="{E1E2CA97-3A89-4751-A188-56AEB548B0A9}" presName="parentLeftMargin" presStyleLbl="node1" presStyleIdx="4" presStyleCnt="8"/>
      <dgm:spPr/>
    </dgm:pt>
    <dgm:pt modelId="{9F69F6FD-0ACB-47AE-9DE5-9FF7051DD89F}" type="pres">
      <dgm:prSet presAssocID="{E1E2CA97-3A89-4751-A188-56AEB548B0A9}" presName="parentText" presStyleLbl="node1" presStyleIdx="5" presStyleCnt="8">
        <dgm:presLayoutVars>
          <dgm:chMax val="0"/>
          <dgm:bulletEnabled val="1"/>
        </dgm:presLayoutVars>
      </dgm:prSet>
      <dgm:spPr/>
    </dgm:pt>
    <dgm:pt modelId="{6CFB55E8-C766-4302-B4E5-01B11DD5F1CE}" type="pres">
      <dgm:prSet presAssocID="{E1E2CA97-3A89-4751-A188-56AEB548B0A9}" presName="negativeSpace" presStyleCnt="0"/>
      <dgm:spPr/>
    </dgm:pt>
    <dgm:pt modelId="{B5B649E7-497D-484B-81D9-1126C410B4B4}" type="pres">
      <dgm:prSet presAssocID="{E1E2CA97-3A89-4751-A188-56AEB548B0A9}" presName="childText" presStyleLbl="conFgAcc1" presStyleIdx="5" presStyleCnt="8">
        <dgm:presLayoutVars>
          <dgm:bulletEnabled val="1"/>
        </dgm:presLayoutVars>
      </dgm:prSet>
      <dgm:spPr/>
    </dgm:pt>
    <dgm:pt modelId="{3FA38971-0B9B-46EB-87E3-6C79AA666D94}" type="pres">
      <dgm:prSet presAssocID="{2F268931-CE24-41D9-BCDB-846EE079D47C}" presName="spaceBetweenRectangles" presStyleCnt="0"/>
      <dgm:spPr/>
    </dgm:pt>
    <dgm:pt modelId="{9036B747-F1D9-4A0A-8C7A-241E5AC7F807}" type="pres">
      <dgm:prSet presAssocID="{11071F38-F758-4013-A3A5-C22E9938B43B}" presName="parentLin" presStyleCnt="0"/>
      <dgm:spPr/>
    </dgm:pt>
    <dgm:pt modelId="{3FD3E813-9389-4ACB-A2C2-B886C33CFBB7}" type="pres">
      <dgm:prSet presAssocID="{11071F38-F758-4013-A3A5-C22E9938B43B}" presName="parentLeftMargin" presStyleLbl="node1" presStyleIdx="5" presStyleCnt="8"/>
      <dgm:spPr/>
    </dgm:pt>
    <dgm:pt modelId="{0639F309-8473-4B78-A97A-A17BAABFFDE6}" type="pres">
      <dgm:prSet presAssocID="{11071F38-F758-4013-A3A5-C22E9938B43B}" presName="parentText" presStyleLbl="node1" presStyleIdx="6" presStyleCnt="8">
        <dgm:presLayoutVars>
          <dgm:chMax val="0"/>
          <dgm:bulletEnabled val="1"/>
        </dgm:presLayoutVars>
      </dgm:prSet>
      <dgm:spPr/>
    </dgm:pt>
    <dgm:pt modelId="{31B7A68C-E41C-4EA7-8E1A-C6E75B7E3F28}" type="pres">
      <dgm:prSet presAssocID="{11071F38-F758-4013-A3A5-C22E9938B43B}" presName="negativeSpace" presStyleCnt="0"/>
      <dgm:spPr/>
    </dgm:pt>
    <dgm:pt modelId="{9EB7F1B8-2C0C-440D-BDE1-04510C5602BC}" type="pres">
      <dgm:prSet presAssocID="{11071F38-F758-4013-A3A5-C22E9938B43B}" presName="childText" presStyleLbl="conFgAcc1" presStyleIdx="6" presStyleCnt="8">
        <dgm:presLayoutVars>
          <dgm:bulletEnabled val="1"/>
        </dgm:presLayoutVars>
      </dgm:prSet>
      <dgm:spPr/>
    </dgm:pt>
    <dgm:pt modelId="{049BC75D-8DA2-4DF8-A9F8-A403581BACCC}" type="pres">
      <dgm:prSet presAssocID="{301D3DB1-7738-44DC-A5F2-67103839BD4D}" presName="spaceBetweenRectangles" presStyleCnt="0"/>
      <dgm:spPr/>
    </dgm:pt>
    <dgm:pt modelId="{2B865E18-E2CB-47F6-9FB1-CE31D91747B0}" type="pres">
      <dgm:prSet presAssocID="{7E635DF6-1F41-4AD5-B6BE-26370E0EAA73}" presName="parentLin" presStyleCnt="0"/>
      <dgm:spPr/>
    </dgm:pt>
    <dgm:pt modelId="{F50771F6-2C99-42D0-92E9-43E6815289EC}" type="pres">
      <dgm:prSet presAssocID="{7E635DF6-1F41-4AD5-B6BE-26370E0EAA73}" presName="parentLeftMargin" presStyleLbl="node1" presStyleIdx="6" presStyleCnt="8"/>
      <dgm:spPr/>
    </dgm:pt>
    <dgm:pt modelId="{D3ADEF3A-4FE9-4A59-A271-F1A45BDC2A58}" type="pres">
      <dgm:prSet presAssocID="{7E635DF6-1F41-4AD5-B6BE-26370E0EAA73}" presName="parentText" presStyleLbl="node1" presStyleIdx="7" presStyleCnt="8">
        <dgm:presLayoutVars>
          <dgm:chMax val="0"/>
          <dgm:bulletEnabled val="1"/>
        </dgm:presLayoutVars>
      </dgm:prSet>
      <dgm:spPr/>
    </dgm:pt>
    <dgm:pt modelId="{3E585DCE-0D96-4BB0-B36B-AA24C0EBCE3B}" type="pres">
      <dgm:prSet presAssocID="{7E635DF6-1F41-4AD5-B6BE-26370E0EAA73}" presName="negativeSpace" presStyleCnt="0"/>
      <dgm:spPr/>
    </dgm:pt>
    <dgm:pt modelId="{138C6A2D-3A10-48A8-B25C-94C80534D697}" type="pres">
      <dgm:prSet presAssocID="{7E635DF6-1F41-4AD5-B6BE-26370E0EAA73}" presName="childText" presStyleLbl="conFgAcc1" presStyleIdx="7" presStyleCnt="8">
        <dgm:presLayoutVars>
          <dgm:bulletEnabled val="1"/>
        </dgm:presLayoutVars>
      </dgm:prSet>
      <dgm:spPr/>
    </dgm:pt>
  </dgm:ptLst>
  <dgm:cxnLst>
    <dgm:cxn modelId="{EF323310-0D8D-4B9B-8061-C2271632619F}" type="presOf" srcId="{7B935898-2C70-4D26-84BE-6883289202AC}" destId="{A2161791-182C-4472-A3B4-CA96ACF9A245}" srcOrd="0" destOrd="0" presId="urn:microsoft.com/office/officeart/2005/8/layout/list1"/>
    <dgm:cxn modelId="{84208227-9271-4AC6-BF64-9CE505842561}" type="presOf" srcId="{81955F04-B24E-424E-A37F-410FE718A59E}" destId="{9239D6B3-D3FD-4CF2-80E1-1EB5D81A0F61}" srcOrd="1" destOrd="0" presId="urn:microsoft.com/office/officeart/2005/8/layout/list1"/>
    <dgm:cxn modelId="{67EDDC30-48A3-4C79-A19D-7B540638BFE9}" type="presOf" srcId="{11071F38-F758-4013-A3A5-C22E9938B43B}" destId="{3FD3E813-9389-4ACB-A2C2-B886C33CFBB7}" srcOrd="0" destOrd="0" presId="urn:microsoft.com/office/officeart/2005/8/layout/list1"/>
    <dgm:cxn modelId="{70EBA132-3B59-4BBB-9731-50BD3C8D80D7}" type="presOf" srcId="{8FC71BEC-E525-4A96-89F3-1639FCC017CF}" destId="{A22D5079-317C-47A2-A37F-848CC547E72E}" srcOrd="0" destOrd="0" presId="urn:microsoft.com/office/officeart/2005/8/layout/list1"/>
    <dgm:cxn modelId="{E5D3F034-D930-4CED-9FDA-5057F5E097E1}" type="presOf" srcId="{AB270128-914C-4603-8041-9DC81500E41B}" destId="{89EC5C1C-653F-4038-B5C2-238DE702BA41}" srcOrd="0" destOrd="0" presId="urn:microsoft.com/office/officeart/2005/8/layout/list1"/>
    <dgm:cxn modelId="{91DA5E36-3D81-4B31-9BC6-EFB76EF9141D}" type="presOf" srcId="{11071F38-F758-4013-A3A5-C22E9938B43B}" destId="{0639F309-8473-4B78-A97A-A17BAABFFDE6}" srcOrd="1" destOrd="0" presId="urn:microsoft.com/office/officeart/2005/8/layout/list1"/>
    <dgm:cxn modelId="{D0E3D45F-C296-4B25-8ED4-A2C615E13F04}" srcId="{67417937-1443-4FC7-8D1C-5E80A1F89FA5}" destId="{7B935898-2C70-4D26-84BE-6883289202AC}" srcOrd="2" destOrd="0" parTransId="{22A7F538-C3B6-4A0F-AB01-97ADEDF00E1C}" sibTransId="{97CCFEBB-176F-4EFB-A789-E7624D6AD594}"/>
    <dgm:cxn modelId="{FA645365-9654-4ED9-9EE7-E9D562ACAA45}" type="presOf" srcId="{7B935898-2C70-4D26-84BE-6883289202AC}" destId="{AE91B51F-3295-4A18-B3A6-6CDB439A3C19}" srcOrd="1" destOrd="0" presId="urn:microsoft.com/office/officeart/2005/8/layout/list1"/>
    <dgm:cxn modelId="{26A93148-F888-4DD3-AC66-7135AAE4E8CB}" srcId="{67417937-1443-4FC7-8D1C-5E80A1F89FA5}" destId="{11071F38-F758-4013-A3A5-C22E9938B43B}" srcOrd="6" destOrd="0" parTransId="{902FBB38-E07D-44B7-BC0B-1153EB538971}" sibTransId="{301D3DB1-7738-44DC-A5F2-67103839BD4D}"/>
    <dgm:cxn modelId="{8070E968-60C7-4A15-9CCE-581035B976D2}" srcId="{67417937-1443-4FC7-8D1C-5E80A1F89FA5}" destId="{AB270128-914C-4603-8041-9DC81500E41B}" srcOrd="4" destOrd="0" parTransId="{CF9E651C-3BC9-4BFB-BF0E-90ECBC5C15AA}" sibTransId="{1C0E3D62-0717-4847-AC35-C530CB28C2D3}"/>
    <dgm:cxn modelId="{10912A4B-F127-46E3-B58F-88454A3156BF}" srcId="{67417937-1443-4FC7-8D1C-5E80A1F89FA5}" destId="{8FC71BEC-E525-4A96-89F3-1639FCC017CF}" srcOrd="1" destOrd="0" parTransId="{B04C7F29-042B-4D05-B6BD-CFAC2EF3D38E}" sibTransId="{02753677-D123-40C6-8586-A30750F5D2FC}"/>
    <dgm:cxn modelId="{79E4E696-5F03-405C-AD38-09A1528239F6}" type="presOf" srcId="{8FC71BEC-E525-4A96-89F3-1639FCC017CF}" destId="{261D3115-959D-4F13-8299-3098BB5CBB76}" srcOrd="1" destOrd="0" presId="urn:microsoft.com/office/officeart/2005/8/layout/list1"/>
    <dgm:cxn modelId="{51AAA398-5378-4AA5-9E36-6C7143DE9542}" type="presOf" srcId="{7E635DF6-1F41-4AD5-B6BE-26370E0EAA73}" destId="{F50771F6-2C99-42D0-92E9-43E6815289EC}" srcOrd="0" destOrd="0" presId="urn:microsoft.com/office/officeart/2005/8/layout/list1"/>
    <dgm:cxn modelId="{EA65BAA0-6824-413C-8DCD-1D4C7F3BFC65}" type="presOf" srcId="{6C283257-DD5F-4ED8-A353-9E74D549211E}" destId="{8E7D275A-643E-469B-861D-13A407F5EBED}" srcOrd="0" destOrd="0" presId="urn:microsoft.com/office/officeart/2005/8/layout/list1"/>
    <dgm:cxn modelId="{29448CA9-CA73-46F0-9A1C-B81B307A2262}" srcId="{67417937-1443-4FC7-8D1C-5E80A1F89FA5}" destId="{81955F04-B24E-424E-A37F-410FE718A59E}" srcOrd="0" destOrd="0" parTransId="{48EDF852-13C4-4742-B0AF-E81425B78629}" sibTransId="{7A74487E-FDEA-4554-9D32-41A0098CE8D4}"/>
    <dgm:cxn modelId="{576109AB-AFF2-45C5-BD2A-287189A03309}" srcId="{67417937-1443-4FC7-8D1C-5E80A1F89FA5}" destId="{6C283257-DD5F-4ED8-A353-9E74D549211E}" srcOrd="3" destOrd="0" parTransId="{D8190EE9-B6CA-41ED-8401-5690D1242A91}" sibTransId="{C017ABF8-7461-4185-ADC4-6D12C6B3A3BF}"/>
    <dgm:cxn modelId="{C7639BAF-E3A0-41A8-B7C4-AA525B2A1589}" type="presOf" srcId="{E1E2CA97-3A89-4751-A188-56AEB548B0A9}" destId="{9640100D-00B6-4313-8762-92BE7D8EC4B0}" srcOrd="0" destOrd="0" presId="urn:microsoft.com/office/officeart/2005/8/layout/list1"/>
    <dgm:cxn modelId="{569197B2-3FFE-4B57-A8A7-2EE14297EB0F}" type="presOf" srcId="{67417937-1443-4FC7-8D1C-5E80A1F89FA5}" destId="{586F2E65-0BA6-407B-950A-5C594BDFC7AC}" srcOrd="0" destOrd="0" presId="urn:microsoft.com/office/officeart/2005/8/layout/list1"/>
    <dgm:cxn modelId="{CD50AEB7-72F5-4DD2-A374-92097CC6D83F}" type="presOf" srcId="{81955F04-B24E-424E-A37F-410FE718A59E}" destId="{9228A9B3-FFF2-4B67-A940-B67F08C4F15A}" srcOrd="0" destOrd="0" presId="urn:microsoft.com/office/officeart/2005/8/layout/list1"/>
    <dgm:cxn modelId="{A0F5C7CA-815F-4885-B45B-0EC229BD2F15}" srcId="{67417937-1443-4FC7-8D1C-5E80A1F89FA5}" destId="{7E635DF6-1F41-4AD5-B6BE-26370E0EAA73}" srcOrd="7" destOrd="0" parTransId="{A95990A0-043D-441A-9EC5-4CB5A0C9D76A}" sibTransId="{A047E231-9119-4E9E-8369-1072E55CEDA7}"/>
    <dgm:cxn modelId="{9CBF17DC-9AA4-4C14-876A-9CCAA4D10CEB}" type="presOf" srcId="{E1E2CA97-3A89-4751-A188-56AEB548B0A9}" destId="{9F69F6FD-0ACB-47AE-9DE5-9FF7051DD89F}" srcOrd="1" destOrd="0" presId="urn:microsoft.com/office/officeart/2005/8/layout/list1"/>
    <dgm:cxn modelId="{046B11E1-CC95-4B9C-BC4C-CBA20A3368FF}" type="presOf" srcId="{7E635DF6-1F41-4AD5-B6BE-26370E0EAA73}" destId="{D3ADEF3A-4FE9-4A59-A271-F1A45BDC2A58}" srcOrd="1" destOrd="0" presId="urn:microsoft.com/office/officeart/2005/8/layout/list1"/>
    <dgm:cxn modelId="{2DA1B7E8-5ED9-4C1F-93F1-900EC624FF6A}" type="presOf" srcId="{6C283257-DD5F-4ED8-A353-9E74D549211E}" destId="{7E775293-D435-4D95-915C-C7E48C3C6889}" srcOrd="1" destOrd="0" presId="urn:microsoft.com/office/officeart/2005/8/layout/list1"/>
    <dgm:cxn modelId="{ECFAE0F3-6704-4D98-AF6C-4044E5E62AFD}" type="presOf" srcId="{AB270128-914C-4603-8041-9DC81500E41B}" destId="{DF557CC1-8CC2-45A0-8191-81BDABEC42F2}" srcOrd="1" destOrd="0" presId="urn:microsoft.com/office/officeart/2005/8/layout/list1"/>
    <dgm:cxn modelId="{927EB9FB-F7A9-46F3-A452-E0C3D644A50D}" srcId="{67417937-1443-4FC7-8D1C-5E80A1F89FA5}" destId="{E1E2CA97-3A89-4751-A188-56AEB548B0A9}" srcOrd="5" destOrd="0" parTransId="{7994DD8D-6F2D-4D26-9DC5-C49D93374243}" sibTransId="{2F268931-CE24-41D9-BCDB-846EE079D47C}"/>
    <dgm:cxn modelId="{83DB8148-7A2D-4EA5-8F54-3E73A3A13633}" type="presParOf" srcId="{586F2E65-0BA6-407B-950A-5C594BDFC7AC}" destId="{F3B102E1-8F3A-4CD5-87EF-5B02F425A87E}" srcOrd="0" destOrd="0" presId="urn:microsoft.com/office/officeart/2005/8/layout/list1"/>
    <dgm:cxn modelId="{BD75E0EB-4E26-4D34-AF40-03BEC4009FB9}" type="presParOf" srcId="{F3B102E1-8F3A-4CD5-87EF-5B02F425A87E}" destId="{9228A9B3-FFF2-4B67-A940-B67F08C4F15A}" srcOrd="0" destOrd="0" presId="urn:microsoft.com/office/officeart/2005/8/layout/list1"/>
    <dgm:cxn modelId="{D1609300-0AEC-4543-A833-B6BD27F96B17}" type="presParOf" srcId="{F3B102E1-8F3A-4CD5-87EF-5B02F425A87E}" destId="{9239D6B3-D3FD-4CF2-80E1-1EB5D81A0F61}" srcOrd="1" destOrd="0" presId="urn:microsoft.com/office/officeart/2005/8/layout/list1"/>
    <dgm:cxn modelId="{B0273D5A-0041-483A-8B59-475E6605BF79}" type="presParOf" srcId="{586F2E65-0BA6-407B-950A-5C594BDFC7AC}" destId="{06B44605-E469-4CE5-99E1-803065EC2920}" srcOrd="1" destOrd="0" presId="urn:microsoft.com/office/officeart/2005/8/layout/list1"/>
    <dgm:cxn modelId="{52B02F4B-D326-4B9D-BF5A-2F6170557BE4}" type="presParOf" srcId="{586F2E65-0BA6-407B-950A-5C594BDFC7AC}" destId="{FBEAEA5D-DE28-4C62-BD9B-60F2ED3A173E}" srcOrd="2" destOrd="0" presId="urn:microsoft.com/office/officeart/2005/8/layout/list1"/>
    <dgm:cxn modelId="{E0038632-FD70-4DAF-A7CD-4A47DCB4FA15}" type="presParOf" srcId="{586F2E65-0BA6-407B-950A-5C594BDFC7AC}" destId="{79144090-13C0-4EA4-A7DC-9F54293FED19}" srcOrd="3" destOrd="0" presId="urn:microsoft.com/office/officeart/2005/8/layout/list1"/>
    <dgm:cxn modelId="{E02096A1-BF7A-4406-AD0D-681FE2F2E83F}" type="presParOf" srcId="{586F2E65-0BA6-407B-950A-5C594BDFC7AC}" destId="{7FCB16B0-6DFD-4BC8-A0D3-8ECA07FAE7B5}" srcOrd="4" destOrd="0" presId="urn:microsoft.com/office/officeart/2005/8/layout/list1"/>
    <dgm:cxn modelId="{2861B7ED-4A34-4FDB-BEDB-EA339FC86CD0}" type="presParOf" srcId="{7FCB16B0-6DFD-4BC8-A0D3-8ECA07FAE7B5}" destId="{A22D5079-317C-47A2-A37F-848CC547E72E}" srcOrd="0" destOrd="0" presId="urn:microsoft.com/office/officeart/2005/8/layout/list1"/>
    <dgm:cxn modelId="{2114F017-DDEA-45F9-8378-A754FA92D679}" type="presParOf" srcId="{7FCB16B0-6DFD-4BC8-A0D3-8ECA07FAE7B5}" destId="{261D3115-959D-4F13-8299-3098BB5CBB76}" srcOrd="1" destOrd="0" presId="urn:microsoft.com/office/officeart/2005/8/layout/list1"/>
    <dgm:cxn modelId="{315F1B45-93C7-48A1-9982-9BD2388E937D}" type="presParOf" srcId="{586F2E65-0BA6-407B-950A-5C594BDFC7AC}" destId="{03D5CC5B-DF0E-4745-837D-2CCF72AA0A05}" srcOrd="5" destOrd="0" presId="urn:microsoft.com/office/officeart/2005/8/layout/list1"/>
    <dgm:cxn modelId="{836DE2E7-489E-4308-A2BE-59B54955EECA}" type="presParOf" srcId="{586F2E65-0BA6-407B-950A-5C594BDFC7AC}" destId="{A4724DDB-82F4-4129-A09F-C47E013E59BF}" srcOrd="6" destOrd="0" presId="urn:microsoft.com/office/officeart/2005/8/layout/list1"/>
    <dgm:cxn modelId="{C06D2E66-B737-4F86-A2A8-9E23F59CEA88}" type="presParOf" srcId="{586F2E65-0BA6-407B-950A-5C594BDFC7AC}" destId="{4193F017-B21B-4113-94E4-0E861E4FBC17}" srcOrd="7" destOrd="0" presId="urn:microsoft.com/office/officeart/2005/8/layout/list1"/>
    <dgm:cxn modelId="{589AD863-BD22-460C-97E2-88D9770FB160}" type="presParOf" srcId="{586F2E65-0BA6-407B-950A-5C594BDFC7AC}" destId="{E5C2CBFA-38DD-4ABA-B0D0-8900B568C9FD}" srcOrd="8" destOrd="0" presId="urn:microsoft.com/office/officeart/2005/8/layout/list1"/>
    <dgm:cxn modelId="{4C81C76A-3236-42E9-B739-776F66111278}" type="presParOf" srcId="{E5C2CBFA-38DD-4ABA-B0D0-8900B568C9FD}" destId="{A2161791-182C-4472-A3B4-CA96ACF9A245}" srcOrd="0" destOrd="0" presId="urn:microsoft.com/office/officeart/2005/8/layout/list1"/>
    <dgm:cxn modelId="{CB9E972D-3CE6-4E4B-85AA-C28EA6EA38C2}" type="presParOf" srcId="{E5C2CBFA-38DD-4ABA-B0D0-8900B568C9FD}" destId="{AE91B51F-3295-4A18-B3A6-6CDB439A3C19}" srcOrd="1" destOrd="0" presId="urn:microsoft.com/office/officeart/2005/8/layout/list1"/>
    <dgm:cxn modelId="{A29D2036-E535-47DB-9003-B15D1AB192FC}" type="presParOf" srcId="{586F2E65-0BA6-407B-950A-5C594BDFC7AC}" destId="{6F212C55-A992-42FC-B783-A84A0825529E}" srcOrd="9" destOrd="0" presId="urn:microsoft.com/office/officeart/2005/8/layout/list1"/>
    <dgm:cxn modelId="{06148623-41A2-4BFD-8673-63DE396802DF}" type="presParOf" srcId="{586F2E65-0BA6-407B-950A-5C594BDFC7AC}" destId="{222B5E4D-5B55-46B8-A85A-3521E4B13765}" srcOrd="10" destOrd="0" presId="urn:microsoft.com/office/officeart/2005/8/layout/list1"/>
    <dgm:cxn modelId="{F014D31B-66EB-41B3-A6CF-A2B4E118B059}" type="presParOf" srcId="{586F2E65-0BA6-407B-950A-5C594BDFC7AC}" destId="{30D0B249-7154-4A6D-9B63-DBF22E0296A0}" srcOrd="11" destOrd="0" presId="urn:microsoft.com/office/officeart/2005/8/layout/list1"/>
    <dgm:cxn modelId="{6A8D96A2-B51D-4F6E-B981-E368A72B7010}" type="presParOf" srcId="{586F2E65-0BA6-407B-950A-5C594BDFC7AC}" destId="{1547EB1D-980F-4F5B-B647-72E00B1AA968}" srcOrd="12" destOrd="0" presId="urn:microsoft.com/office/officeart/2005/8/layout/list1"/>
    <dgm:cxn modelId="{5FDB191C-43B9-4ED3-8B5F-77D44FF4E8AF}" type="presParOf" srcId="{1547EB1D-980F-4F5B-B647-72E00B1AA968}" destId="{8E7D275A-643E-469B-861D-13A407F5EBED}" srcOrd="0" destOrd="0" presId="urn:microsoft.com/office/officeart/2005/8/layout/list1"/>
    <dgm:cxn modelId="{5F3300AA-A1A2-4441-B06E-28E333BEAA10}" type="presParOf" srcId="{1547EB1D-980F-4F5B-B647-72E00B1AA968}" destId="{7E775293-D435-4D95-915C-C7E48C3C6889}" srcOrd="1" destOrd="0" presId="urn:microsoft.com/office/officeart/2005/8/layout/list1"/>
    <dgm:cxn modelId="{0AC1F247-37C4-48D2-88B1-CD7509E59D79}" type="presParOf" srcId="{586F2E65-0BA6-407B-950A-5C594BDFC7AC}" destId="{9569A78B-AB4F-4C2D-8A34-286214D1C249}" srcOrd="13" destOrd="0" presId="urn:microsoft.com/office/officeart/2005/8/layout/list1"/>
    <dgm:cxn modelId="{9D36DBBA-B273-4362-A1DA-6BC4DC322E2E}" type="presParOf" srcId="{586F2E65-0BA6-407B-950A-5C594BDFC7AC}" destId="{1AB77401-B8E0-4C4A-B02E-AF384C812AF0}" srcOrd="14" destOrd="0" presId="urn:microsoft.com/office/officeart/2005/8/layout/list1"/>
    <dgm:cxn modelId="{1D0FED54-4B51-4F98-8AE4-0082F1F7A6E4}" type="presParOf" srcId="{586F2E65-0BA6-407B-950A-5C594BDFC7AC}" destId="{290A1067-763D-4CE4-9805-4E3E0BFD141A}" srcOrd="15" destOrd="0" presId="urn:microsoft.com/office/officeart/2005/8/layout/list1"/>
    <dgm:cxn modelId="{4C9F5268-6DAD-4032-AE38-4E6F518FA6EC}" type="presParOf" srcId="{586F2E65-0BA6-407B-950A-5C594BDFC7AC}" destId="{F01747D9-1ABC-4996-953B-2EFA97C88EAA}" srcOrd="16" destOrd="0" presId="urn:microsoft.com/office/officeart/2005/8/layout/list1"/>
    <dgm:cxn modelId="{95A17A7B-D443-42BA-8F7F-A61B7FDFD86D}" type="presParOf" srcId="{F01747D9-1ABC-4996-953B-2EFA97C88EAA}" destId="{89EC5C1C-653F-4038-B5C2-238DE702BA41}" srcOrd="0" destOrd="0" presId="urn:microsoft.com/office/officeart/2005/8/layout/list1"/>
    <dgm:cxn modelId="{A582DDE7-02E1-4CCF-A0A6-65E81DC6C6BF}" type="presParOf" srcId="{F01747D9-1ABC-4996-953B-2EFA97C88EAA}" destId="{DF557CC1-8CC2-45A0-8191-81BDABEC42F2}" srcOrd="1" destOrd="0" presId="urn:microsoft.com/office/officeart/2005/8/layout/list1"/>
    <dgm:cxn modelId="{A861B530-78F5-4C16-87A3-BE8B98683BBC}" type="presParOf" srcId="{586F2E65-0BA6-407B-950A-5C594BDFC7AC}" destId="{6EF15ABF-A7F6-4295-94EA-FA6F78EDD01D}" srcOrd="17" destOrd="0" presId="urn:microsoft.com/office/officeart/2005/8/layout/list1"/>
    <dgm:cxn modelId="{35517F72-E670-4BB0-B6FE-48948CB827F5}" type="presParOf" srcId="{586F2E65-0BA6-407B-950A-5C594BDFC7AC}" destId="{BAB49C76-EA8E-4EA3-A719-82AA53EBF66E}" srcOrd="18" destOrd="0" presId="urn:microsoft.com/office/officeart/2005/8/layout/list1"/>
    <dgm:cxn modelId="{6447F7A5-929B-49EA-BB14-FD15438B1FE3}" type="presParOf" srcId="{586F2E65-0BA6-407B-950A-5C594BDFC7AC}" destId="{8668D1E5-8389-4AD4-8EED-AEA928A46DEE}" srcOrd="19" destOrd="0" presId="urn:microsoft.com/office/officeart/2005/8/layout/list1"/>
    <dgm:cxn modelId="{4C1BE55B-64CB-4B00-A83F-89A6AD62DF64}" type="presParOf" srcId="{586F2E65-0BA6-407B-950A-5C594BDFC7AC}" destId="{0E8DA07C-1935-406E-8E7E-F4943C75CBBB}" srcOrd="20" destOrd="0" presId="urn:microsoft.com/office/officeart/2005/8/layout/list1"/>
    <dgm:cxn modelId="{3A7AFE3B-0488-4DDF-A719-8FCB9DB912DC}" type="presParOf" srcId="{0E8DA07C-1935-406E-8E7E-F4943C75CBBB}" destId="{9640100D-00B6-4313-8762-92BE7D8EC4B0}" srcOrd="0" destOrd="0" presId="urn:microsoft.com/office/officeart/2005/8/layout/list1"/>
    <dgm:cxn modelId="{395A01CC-3614-4FBB-AF64-F94EE14E0396}" type="presParOf" srcId="{0E8DA07C-1935-406E-8E7E-F4943C75CBBB}" destId="{9F69F6FD-0ACB-47AE-9DE5-9FF7051DD89F}" srcOrd="1" destOrd="0" presId="urn:microsoft.com/office/officeart/2005/8/layout/list1"/>
    <dgm:cxn modelId="{1ECC3F1B-9222-4A79-BDF3-5A67EB1A04D7}" type="presParOf" srcId="{586F2E65-0BA6-407B-950A-5C594BDFC7AC}" destId="{6CFB55E8-C766-4302-B4E5-01B11DD5F1CE}" srcOrd="21" destOrd="0" presId="urn:microsoft.com/office/officeart/2005/8/layout/list1"/>
    <dgm:cxn modelId="{AA2130B5-DF97-45CA-8134-6CBC76256C0C}" type="presParOf" srcId="{586F2E65-0BA6-407B-950A-5C594BDFC7AC}" destId="{B5B649E7-497D-484B-81D9-1126C410B4B4}" srcOrd="22" destOrd="0" presId="urn:microsoft.com/office/officeart/2005/8/layout/list1"/>
    <dgm:cxn modelId="{22F8454E-C6F1-41A1-A0AF-064BA672541D}" type="presParOf" srcId="{586F2E65-0BA6-407B-950A-5C594BDFC7AC}" destId="{3FA38971-0B9B-46EB-87E3-6C79AA666D94}" srcOrd="23" destOrd="0" presId="urn:microsoft.com/office/officeart/2005/8/layout/list1"/>
    <dgm:cxn modelId="{260C9181-0BC2-4984-A364-CDDC5EBD3D8B}" type="presParOf" srcId="{586F2E65-0BA6-407B-950A-5C594BDFC7AC}" destId="{9036B747-F1D9-4A0A-8C7A-241E5AC7F807}" srcOrd="24" destOrd="0" presId="urn:microsoft.com/office/officeart/2005/8/layout/list1"/>
    <dgm:cxn modelId="{FCA346A7-99A6-4409-85A8-47C2ED96FCE5}" type="presParOf" srcId="{9036B747-F1D9-4A0A-8C7A-241E5AC7F807}" destId="{3FD3E813-9389-4ACB-A2C2-B886C33CFBB7}" srcOrd="0" destOrd="0" presId="urn:microsoft.com/office/officeart/2005/8/layout/list1"/>
    <dgm:cxn modelId="{052D6858-D172-4B18-BD5D-FDF12C8D0CA1}" type="presParOf" srcId="{9036B747-F1D9-4A0A-8C7A-241E5AC7F807}" destId="{0639F309-8473-4B78-A97A-A17BAABFFDE6}" srcOrd="1" destOrd="0" presId="urn:microsoft.com/office/officeart/2005/8/layout/list1"/>
    <dgm:cxn modelId="{6F0D111D-1711-48F4-ACC4-404AFE61D211}" type="presParOf" srcId="{586F2E65-0BA6-407B-950A-5C594BDFC7AC}" destId="{31B7A68C-E41C-4EA7-8E1A-C6E75B7E3F28}" srcOrd="25" destOrd="0" presId="urn:microsoft.com/office/officeart/2005/8/layout/list1"/>
    <dgm:cxn modelId="{7177E618-6BA0-43C2-89DF-23D09F8541AB}" type="presParOf" srcId="{586F2E65-0BA6-407B-950A-5C594BDFC7AC}" destId="{9EB7F1B8-2C0C-440D-BDE1-04510C5602BC}" srcOrd="26" destOrd="0" presId="urn:microsoft.com/office/officeart/2005/8/layout/list1"/>
    <dgm:cxn modelId="{6F38632B-A9F5-4A36-B178-1B78A51B4DD1}" type="presParOf" srcId="{586F2E65-0BA6-407B-950A-5C594BDFC7AC}" destId="{049BC75D-8DA2-4DF8-A9F8-A403581BACCC}" srcOrd="27" destOrd="0" presId="urn:microsoft.com/office/officeart/2005/8/layout/list1"/>
    <dgm:cxn modelId="{E72719FE-2B51-4043-B2B4-6309B0D94213}" type="presParOf" srcId="{586F2E65-0BA6-407B-950A-5C594BDFC7AC}" destId="{2B865E18-E2CB-47F6-9FB1-CE31D91747B0}" srcOrd="28" destOrd="0" presId="urn:microsoft.com/office/officeart/2005/8/layout/list1"/>
    <dgm:cxn modelId="{FEC21EAD-86BE-4A45-B223-2D3AABDB7E2E}" type="presParOf" srcId="{2B865E18-E2CB-47F6-9FB1-CE31D91747B0}" destId="{F50771F6-2C99-42D0-92E9-43E6815289EC}" srcOrd="0" destOrd="0" presId="urn:microsoft.com/office/officeart/2005/8/layout/list1"/>
    <dgm:cxn modelId="{A1D894F2-6105-42F6-B1C1-FFB39D8E7971}" type="presParOf" srcId="{2B865E18-E2CB-47F6-9FB1-CE31D91747B0}" destId="{D3ADEF3A-4FE9-4A59-A271-F1A45BDC2A58}" srcOrd="1" destOrd="0" presId="urn:microsoft.com/office/officeart/2005/8/layout/list1"/>
    <dgm:cxn modelId="{682EE0FB-6E6E-4C1B-B52B-ADF81AF661C2}" type="presParOf" srcId="{586F2E65-0BA6-407B-950A-5C594BDFC7AC}" destId="{3E585DCE-0D96-4BB0-B36B-AA24C0EBCE3B}" srcOrd="29" destOrd="0" presId="urn:microsoft.com/office/officeart/2005/8/layout/list1"/>
    <dgm:cxn modelId="{523AEC10-493E-43F3-96E0-DDADAE9B10A0}" type="presParOf" srcId="{586F2E65-0BA6-407B-950A-5C594BDFC7AC}" destId="{138C6A2D-3A10-48A8-B25C-94C80534D697}" srcOrd="3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417937-1443-4FC7-8D1C-5E80A1F89FA5}"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CA"/>
        </a:p>
      </dgm:t>
    </dgm:pt>
    <dgm:pt modelId="{81955F04-B24E-424E-A37F-410FE718A59E}">
      <dgm:prSet phldrT="[Text]"/>
      <dgm:spPr/>
      <dgm:t>
        <a:bodyPr/>
        <a:lstStyle/>
        <a:p>
          <a:r>
            <a:rPr lang="en-US" dirty="0"/>
            <a:t>Total clients: </a:t>
          </a:r>
          <a:endParaRPr lang="en-CA" dirty="0"/>
        </a:p>
      </dgm:t>
    </dgm:pt>
    <dgm:pt modelId="{48EDF852-13C4-4742-B0AF-E81425B78629}" type="parTrans" cxnId="{29448CA9-CA73-46F0-9A1C-B81B307A2262}">
      <dgm:prSet/>
      <dgm:spPr/>
      <dgm:t>
        <a:bodyPr/>
        <a:lstStyle/>
        <a:p>
          <a:endParaRPr lang="en-CA"/>
        </a:p>
      </dgm:t>
    </dgm:pt>
    <dgm:pt modelId="{7A74487E-FDEA-4554-9D32-41A0098CE8D4}" type="sibTrans" cxnId="{29448CA9-CA73-46F0-9A1C-B81B307A2262}">
      <dgm:prSet/>
      <dgm:spPr/>
      <dgm:t>
        <a:bodyPr/>
        <a:lstStyle/>
        <a:p>
          <a:endParaRPr lang="en-CA"/>
        </a:p>
      </dgm:t>
    </dgm:pt>
    <dgm:pt modelId="{8FC71BEC-E525-4A96-89F3-1639FCC017CF}">
      <dgm:prSet phldrT="[Text]"/>
      <dgm:spPr/>
      <dgm:t>
        <a:bodyPr/>
        <a:lstStyle/>
        <a:p>
          <a:r>
            <a:rPr lang="en-US" dirty="0"/>
            <a:t>New partnerships (past quarter):</a:t>
          </a:r>
          <a:endParaRPr lang="en-CA" dirty="0"/>
        </a:p>
      </dgm:t>
    </dgm:pt>
    <dgm:pt modelId="{B04C7F29-042B-4D05-B6BD-CFAC2EF3D38E}" type="parTrans" cxnId="{10912A4B-F127-46E3-B58F-88454A3156BF}">
      <dgm:prSet/>
      <dgm:spPr/>
      <dgm:t>
        <a:bodyPr/>
        <a:lstStyle/>
        <a:p>
          <a:endParaRPr lang="en-CA"/>
        </a:p>
      </dgm:t>
    </dgm:pt>
    <dgm:pt modelId="{02753677-D123-40C6-8586-A30750F5D2FC}" type="sibTrans" cxnId="{10912A4B-F127-46E3-B58F-88454A3156BF}">
      <dgm:prSet/>
      <dgm:spPr/>
      <dgm:t>
        <a:bodyPr/>
        <a:lstStyle/>
        <a:p>
          <a:endParaRPr lang="en-CA"/>
        </a:p>
      </dgm:t>
    </dgm:pt>
    <dgm:pt modelId="{7B935898-2C70-4D26-84BE-6883289202AC}">
      <dgm:prSet phldrT="[Text]"/>
      <dgm:spPr/>
      <dgm:t>
        <a:bodyPr/>
        <a:lstStyle/>
        <a:p>
          <a:r>
            <a:rPr lang="en-US" dirty="0"/>
            <a:t>HIFIS KPIs</a:t>
          </a:r>
          <a:endParaRPr lang="en-CA" dirty="0"/>
        </a:p>
      </dgm:t>
    </dgm:pt>
    <dgm:pt modelId="{22A7F538-C3B6-4A0F-AB01-97ADEDF00E1C}" type="parTrans" cxnId="{D0E3D45F-C296-4B25-8ED4-A2C615E13F04}">
      <dgm:prSet/>
      <dgm:spPr/>
      <dgm:t>
        <a:bodyPr/>
        <a:lstStyle/>
        <a:p>
          <a:endParaRPr lang="en-CA"/>
        </a:p>
      </dgm:t>
    </dgm:pt>
    <dgm:pt modelId="{97CCFEBB-176F-4EFB-A789-E7624D6AD594}" type="sibTrans" cxnId="{D0E3D45F-C296-4B25-8ED4-A2C615E13F04}">
      <dgm:prSet/>
      <dgm:spPr/>
      <dgm:t>
        <a:bodyPr/>
        <a:lstStyle/>
        <a:p>
          <a:endParaRPr lang="en-CA"/>
        </a:p>
      </dgm:t>
    </dgm:pt>
    <dgm:pt modelId="{586F2E65-0BA6-407B-950A-5C594BDFC7AC}" type="pres">
      <dgm:prSet presAssocID="{67417937-1443-4FC7-8D1C-5E80A1F89FA5}" presName="linear" presStyleCnt="0">
        <dgm:presLayoutVars>
          <dgm:dir/>
          <dgm:animLvl val="lvl"/>
          <dgm:resizeHandles val="exact"/>
        </dgm:presLayoutVars>
      </dgm:prSet>
      <dgm:spPr/>
    </dgm:pt>
    <dgm:pt modelId="{F3B102E1-8F3A-4CD5-87EF-5B02F425A87E}" type="pres">
      <dgm:prSet presAssocID="{81955F04-B24E-424E-A37F-410FE718A59E}" presName="parentLin" presStyleCnt="0"/>
      <dgm:spPr/>
    </dgm:pt>
    <dgm:pt modelId="{9228A9B3-FFF2-4B67-A940-B67F08C4F15A}" type="pres">
      <dgm:prSet presAssocID="{81955F04-B24E-424E-A37F-410FE718A59E}" presName="parentLeftMargin" presStyleLbl="node1" presStyleIdx="0" presStyleCnt="3"/>
      <dgm:spPr/>
    </dgm:pt>
    <dgm:pt modelId="{9239D6B3-D3FD-4CF2-80E1-1EB5D81A0F61}" type="pres">
      <dgm:prSet presAssocID="{81955F04-B24E-424E-A37F-410FE718A59E}" presName="parentText" presStyleLbl="node1" presStyleIdx="0" presStyleCnt="3">
        <dgm:presLayoutVars>
          <dgm:chMax val="0"/>
          <dgm:bulletEnabled val="1"/>
        </dgm:presLayoutVars>
      </dgm:prSet>
      <dgm:spPr/>
    </dgm:pt>
    <dgm:pt modelId="{06B44605-E469-4CE5-99E1-803065EC2920}" type="pres">
      <dgm:prSet presAssocID="{81955F04-B24E-424E-A37F-410FE718A59E}" presName="negativeSpace" presStyleCnt="0"/>
      <dgm:spPr/>
    </dgm:pt>
    <dgm:pt modelId="{FBEAEA5D-DE28-4C62-BD9B-60F2ED3A173E}" type="pres">
      <dgm:prSet presAssocID="{81955F04-B24E-424E-A37F-410FE718A59E}" presName="childText" presStyleLbl="conFgAcc1" presStyleIdx="0" presStyleCnt="3">
        <dgm:presLayoutVars>
          <dgm:bulletEnabled val="1"/>
        </dgm:presLayoutVars>
      </dgm:prSet>
      <dgm:spPr/>
    </dgm:pt>
    <dgm:pt modelId="{79144090-13C0-4EA4-A7DC-9F54293FED19}" type="pres">
      <dgm:prSet presAssocID="{7A74487E-FDEA-4554-9D32-41A0098CE8D4}" presName="spaceBetweenRectangles" presStyleCnt="0"/>
      <dgm:spPr/>
    </dgm:pt>
    <dgm:pt modelId="{7FCB16B0-6DFD-4BC8-A0D3-8ECA07FAE7B5}" type="pres">
      <dgm:prSet presAssocID="{8FC71BEC-E525-4A96-89F3-1639FCC017CF}" presName="parentLin" presStyleCnt="0"/>
      <dgm:spPr/>
    </dgm:pt>
    <dgm:pt modelId="{A22D5079-317C-47A2-A37F-848CC547E72E}" type="pres">
      <dgm:prSet presAssocID="{8FC71BEC-E525-4A96-89F3-1639FCC017CF}" presName="parentLeftMargin" presStyleLbl="node1" presStyleIdx="0" presStyleCnt="3"/>
      <dgm:spPr/>
    </dgm:pt>
    <dgm:pt modelId="{261D3115-959D-4F13-8299-3098BB5CBB76}" type="pres">
      <dgm:prSet presAssocID="{8FC71BEC-E525-4A96-89F3-1639FCC017CF}" presName="parentText" presStyleLbl="node1" presStyleIdx="1" presStyleCnt="3">
        <dgm:presLayoutVars>
          <dgm:chMax val="0"/>
          <dgm:bulletEnabled val="1"/>
        </dgm:presLayoutVars>
      </dgm:prSet>
      <dgm:spPr/>
    </dgm:pt>
    <dgm:pt modelId="{03D5CC5B-DF0E-4745-837D-2CCF72AA0A05}" type="pres">
      <dgm:prSet presAssocID="{8FC71BEC-E525-4A96-89F3-1639FCC017CF}" presName="negativeSpace" presStyleCnt="0"/>
      <dgm:spPr/>
    </dgm:pt>
    <dgm:pt modelId="{A4724DDB-82F4-4129-A09F-C47E013E59BF}" type="pres">
      <dgm:prSet presAssocID="{8FC71BEC-E525-4A96-89F3-1639FCC017CF}" presName="childText" presStyleLbl="conFgAcc1" presStyleIdx="1" presStyleCnt="3">
        <dgm:presLayoutVars>
          <dgm:bulletEnabled val="1"/>
        </dgm:presLayoutVars>
      </dgm:prSet>
      <dgm:spPr/>
    </dgm:pt>
    <dgm:pt modelId="{4193F017-B21B-4113-94E4-0E861E4FBC17}" type="pres">
      <dgm:prSet presAssocID="{02753677-D123-40C6-8586-A30750F5D2FC}" presName="spaceBetweenRectangles" presStyleCnt="0"/>
      <dgm:spPr/>
    </dgm:pt>
    <dgm:pt modelId="{E5C2CBFA-38DD-4ABA-B0D0-8900B568C9FD}" type="pres">
      <dgm:prSet presAssocID="{7B935898-2C70-4D26-84BE-6883289202AC}" presName="parentLin" presStyleCnt="0"/>
      <dgm:spPr/>
    </dgm:pt>
    <dgm:pt modelId="{A2161791-182C-4472-A3B4-CA96ACF9A245}" type="pres">
      <dgm:prSet presAssocID="{7B935898-2C70-4D26-84BE-6883289202AC}" presName="parentLeftMargin" presStyleLbl="node1" presStyleIdx="1" presStyleCnt="3"/>
      <dgm:spPr/>
    </dgm:pt>
    <dgm:pt modelId="{AE91B51F-3295-4A18-B3A6-6CDB439A3C19}" type="pres">
      <dgm:prSet presAssocID="{7B935898-2C70-4D26-84BE-6883289202AC}" presName="parentText" presStyleLbl="node1" presStyleIdx="2" presStyleCnt="3" custLinFactNeighborY="-690">
        <dgm:presLayoutVars>
          <dgm:chMax val="0"/>
          <dgm:bulletEnabled val="1"/>
        </dgm:presLayoutVars>
      </dgm:prSet>
      <dgm:spPr/>
    </dgm:pt>
    <dgm:pt modelId="{6F212C55-A992-42FC-B783-A84A0825529E}" type="pres">
      <dgm:prSet presAssocID="{7B935898-2C70-4D26-84BE-6883289202AC}" presName="negativeSpace" presStyleCnt="0"/>
      <dgm:spPr/>
    </dgm:pt>
    <dgm:pt modelId="{222B5E4D-5B55-46B8-A85A-3521E4B13765}" type="pres">
      <dgm:prSet presAssocID="{7B935898-2C70-4D26-84BE-6883289202AC}" presName="childText" presStyleLbl="conFgAcc1" presStyleIdx="2" presStyleCnt="3">
        <dgm:presLayoutVars>
          <dgm:bulletEnabled val="1"/>
        </dgm:presLayoutVars>
      </dgm:prSet>
      <dgm:spPr/>
    </dgm:pt>
  </dgm:ptLst>
  <dgm:cxnLst>
    <dgm:cxn modelId="{EF323310-0D8D-4B9B-8061-C2271632619F}" type="presOf" srcId="{7B935898-2C70-4D26-84BE-6883289202AC}" destId="{A2161791-182C-4472-A3B4-CA96ACF9A245}" srcOrd="0" destOrd="0" presId="urn:microsoft.com/office/officeart/2005/8/layout/list1"/>
    <dgm:cxn modelId="{84208227-9271-4AC6-BF64-9CE505842561}" type="presOf" srcId="{81955F04-B24E-424E-A37F-410FE718A59E}" destId="{9239D6B3-D3FD-4CF2-80E1-1EB5D81A0F61}" srcOrd="1" destOrd="0" presId="urn:microsoft.com/office/officeart/2005/8/layout/list1"/>
    <dgm:cxn modelId="{70EBA132-3B59-4BBB-9731-50BD3C8D80D7}" type="presOf" srcId="{8FC71BEC-E525-4A96-89F3-1639FCC017CF}" destId="{A22D5079-317C-47A2-A37F-848CC547E72E}" srcOrd="0" destOrd="0" presId="urn:microsoft.com/office/officeart/2005/8/layout/list1"/>
    <dgm:cxn modelId="{D0E3D45F-C296-4B25-8ED4-A2C615E13F04}" srcId="{67417937-1443-4FC7-8D1C-5E80A1F89FA5}" destId="{7B935898-2C70-4D26-84BE-6883289202AC}" srcOrd="2" destOrd="0" parTransId="{22A7F538-C3B6-4A0F-AB01-97ADEDF00E1C}" sibTransId="{97CCFEBB-176F-4EFB-A789-E7624D6AD594}"/>
    <dgm:cxn modelId="{FA645365-9654-4ED9-9EE7-E9D562ACAA45}" type="presOf" srcId="{7B935898-2C70-4D26-84BE-6883289202AC}" destId="{AE91B51F-3295-4A18-B3A6-6CDB439A3C19}" srcOrd="1" destOrd="0" presId="urn:microsoft.com/office/officeart/2005/8/layout/list1"/>
    <dgm:cxn modelId="{10912A4B-F127-46E3-B58F-88454A3156BF}" srcId="{67417937-1443-4FC7-8D1C-5E80A1F89FA5}" destId="{8FC71BEC-E525-4A96-89F3-1639FCC017CF}" srcOrd="1" destOrd="0" parTransId="{B04C7F29-042B-4D05-B6BD-CFAC2EF3D38E}" sibTransId="{02753677-D123-40C6-8586-A30750F5D2FC}"/>
    <dgm:cxn modelId="{79E4E696-5F03-405C-AD38-09A1528239F6}" type="presOf" srcId="{8FC71BEC-E525-4A96-89F3-1639FCC017CF}" destId="{261D3115-959D-4F13-8299-3098BB5CBB76}" srcOrd="1" destOrd="0" presId="urn:microsoft.com/office/officeart/2005/8/layout/list1"/>
    <dgm:cxn modelId="{29448CA9-CA73-46F0-9A1C-B81B307A2262}" srcId="{67417937-1443-4FC7-8D1C-5E80A1F89FA5}" destId="{81955F04-B24E-424E-A37F-410FE718A59E}" srcOrd="0" destOrd="0" parTransId="{48EDF852-13C4-4742-B0AF-E81425B78629}" sibTransId="{7A74487E-FDEA-4554-9D32-41A0098CE8D4}"/>
    <dgm:cxn modelId="{569197B2-3FFE-4B57-A8A7-2EE14297EB0F}" type="presOf" srcId="{67417937-1443-4FC7-8D1C-5E80A1F89FA5}" destId="{586F2E65-0BA6-407B-950A-5C594BDFC7AC}" srcOrd="0" destOrd="0" presId="urn:microsoft.com/office/officeart/2005/8/layout/list1"/>
    <dgm:cxn modelId="{CD50AEB7-72F5-4DD2-A374-92097CC6D83F}" type="presOf" srcId="{81955F04-B24E-424E-A37F-410FE718A59E}" destId="{9228A9B3-FFF2-4B67-A940-B67F08C4F15A}" srcOrd="0" destOrd="0" presId="urn:microsoft.com/office/officeart/2005/8/layout/list1"/>
    <dgm:cxn modelId="{83DB8148-7A2D-4EA5-8F54-3E73A3A13633}" type="presParOf" srcId="{586F2E65-0BA6-407B-950A-5C594BDFC7AC}" destId="{F3B102E1-8F3A-4CD5-87EF-5B02F425A87E}" srcOrd="0" destOrd="0" presId="urn:microsoft.com/office/officeart/2005/8/layout/list1"/>
    <dgm:cxn modelId="{BD75E0EB-4E26-4D34-AF40-03BEC4009FB9}" type="presParOf" srcId="{F3B102E1-8F3A-4CD5-87EF-5B02F425A87E}" destId="{9228A9B3-FFF2-4B67-A940-B67F08C4F15A}" srcOrd="0" destOrd="0" presId="urn:microsoft.com/office/officeart/2005/8/layout/list1"/>
    <dgm:cxn modelId="{D1609300-0AEC-4543-A833-B6BD27F96B17}" type="presParOf" srcId="{F3B102E1-8F3A-4CD5-87EF-5B02F425A87E}" destId="{9239D6B3-D3FD-4CF2-80E1-1EB5D81A0F61}" srcOrd="1" destOrd="0" presId="urn:microsoft.com/office/officeart/2005/8/layout/list1"/>
    <dgm:cxn modelId="{B0273D5A-0041-483A-8B59-475E6605BF79}" type="presParOf" srcId="{586F2E65-0BA6-407B-950A-5C594BDFC7AC}" destId="{06B44605-E469-4CE5-99E1-803065EC2920}" srcOrd="1" destOrd="0" presId="urn:microsoft.com/office/officeart/2005/8/layout/list1"/>
    <dgm:cxn modelId="{52B02F4B-D326-4B9D-BF5A-2F6170557BE4}" type="presParOf" srcId="{586F2E65-0BA6-407B-950A-5C594BDFC7AC}" destId="{FBEAEA5D-DE28-4C62-BD9B-60F2ED3A173E}" srcOrd="2" destOrd="0" presId="urn:microsoft.com/office/officeart/2005/8/layout/list1"/>
    <dgm:cxn modelId="{E0038632-FD70-4DAF-A7CD-4A47DCB4FA15}" type="presParOf" srcId="{586F2E65-0BA6-407B-950A-5C594BDFC7AC}" destId="{79144090-13C0-4EA4-A7DC-9F54293FED19}" srcOrd="3" destOrd="0" presId="urn:microsoft.com/office/officeart/2005/8/layout/list1"/>
    <dgm:cxn modelId="{E02096A1-BF7A-4406-AD0D-681FE2F2E83F}" type="presParOf" srcId="{586F2E65-0BA6-407B-950A-5C594BDFC7AC}" destId="{7FCB16B0-6DFD-4BC8-A0D3-8ECA07FAE7B5}" srcOrd="4" destOrd="0" presId="urn:microsoft.com/office/officeart/2005/8/layout/list1"/>
    <dgm:cxn modelId="{2861B7ED-4A34-4FDB-BEDB-EA339FC86CD0}" type="presParOf" srcId="{7FCB16B0-6DFD-4BC8-A0D3-8ECA07FAE7B5}" destId="{A22D5079-317C-47A2-A37F-848CC547E72E}" srcOrd="0" destOrd="0" presId="urn:microsoft.com/office/officeart/2005/8/layout/list1"/>
    <dgm:cxn modelId="{2114F017-DDEA-45F9-8378-A754FA92D679}" type="presParOf" srcId="{7FCB16B0-6DFD-4BC8-A0D3-8ECA07FAE7B5}" destId="{261D3115-959D-4F13-8299-3098BB5CBB76}" srcOrd="1" destOrd="0" presId="urn:microsoft.com/office/officeart/2005/8/layout/list1"/>
    <dgm:cxn modelId="{315F1B45-93C7-48A1-9982-9BD2388E937D}" type="presParOf" srcId="{586F2E65-0BA6-407B-950A-5C594BDFC7AC}" destId="{03D5CC5B-DF0E-4745-837D-2CCF72AA0A05}" srcOrd="5" destOrd="0" presId="urn:microsoft.com/office/officeart/2005/8/layout/list1"/>
    <dgm:cxn modelId="{836DE2E7-489E-4308-A2BE-59B54955EECA}" type="presParOf" srcId="{586F2E65-0BA6-407B-950A-5C594BDFC7AC}" destId="{A4724DDB-82F4-4129-A09F-C47E013E59BF}" srcOrd="6" destOrd="0" presId="urn:microsoft.com/office/officeart/2005/8/layout/list1"/>
    <dgm:cxn modelId="{C06D2E66-B737-4F86-A2A8-9E23F59CEA88}" type="presParOf" srcId="{586F2E65-0BA6-407B-950A-5C594BDFC7AC}" destId="{4193F017-B21B-4113-94E4-0E861E4FBC17}" srcOrd="7" destOrd="0" presId="urn:microsoft.com/office/officeart/2005/8/layout/list1"/>
    <dgm:cxn modelId="{589AD863-BD22-460C-97E2-88D9770FB160}" type="presParOf" srcId="{586F2E65-0BA6-407B-950A-5C594BDFC7AC}" destId="{E5C2CBFA-38DD-4ABA-B0D0-8900B568C9FD}" srcOrd="8" destOrd="0" presId="urn:microsoft.com/office/officeart/2005/8/layout/list1"/>
    <dgm:cxn modelId="{4C81C76A-3236-42E9-B739-776F66111278}" type="presParOf" srcId="{E5C2CBFA-38DD-4ABA-B0D0-8900B568C9FD}" destId="{A2161791-182C-4472-A3B4-CA96ACF9A245}" srcOrd="0" destOrd="0" presId="urn:microsoft.com/office/officeart/2005/8/layout/list1"/>
    <dgm:cxn modelId="{CB9E972D-3CE6-4E4B-85AA-C28EA6EA38C2}" type="presParOf" srcId="{E5C2CBFA-38DD-4ABA-B0D0-8900B568C9FD}" destId="{AE91B51F-3295-4A18-B3A6-6CDB439A3C19}" srcOrd="1" destOrd="0" presId="urn:microsoft.com/office/officeart/2005/8/layout/list1"/>
    <dgm:cxn modelId="{A29D2036-E535-47DB-9003-B15D1AB192FC}" type="presParOf" srcId="{586F2E65-0BA6-407B-950A-5C594BDFC7AC}" destId="{6F212C55-A992-42FC-B783-A84A0825529E}" srcOrd="9" destOrd="0" presId="urn:microsoft.com/office/officeart/2005/8/layout/list1"/>
    <dgm:cxn modelId="{06148623-41A2-4BFD-8673-63DE396802DF}" type="presParOf" srcId="{586F2E65-0BA6-407B-950A-5C594BDFC7AC}" destId="{222B5E4D-5B55-46B8-A85A-3521E4B1376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AEA5D-DE28-4C62-BD9B-60F2ED3A173E}">
      <dsp:nvSpPr>
        <dsp:cNvPr id="0" name=""/>
        <dsp:cNvSpPr/>
      </dsp:nvSpPr>
      <dsp:spPr>
        <a:xfrm>
          <a:off x="0" y="207909"/>
          <a:ext cx="10515600" cy="30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39D6B3-D3FD-4CF2-80E1-1EB5D81A0F61}">
      <dsp:nvSpPr>
        <dsp:cNvPr id="0" name=""/>
        <dsp:cNvSpPr/>
      </dsp:nvSpPr>
      <dsp:spPr>
        <a:xfrm>
          <a:off x="525780" y="30789"/>
          <a:ext cx="7360920"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533400">
            <a:lnSpc>
              <a:spcPct val="90000"/>
            </a:lnSpc>
            <a:spcBef>
              <a:spcPct val="0"/>
            </a:spcBef>
            <a:spcAft>
              <a:spcPct val="35000"/>
            </a:spcAft>
            <a:buNone/>
          </a:pPr>
          <a:r>
            <a:rPr lang="en-US" sz="1200" kern="1200" dirty="0"/>
            <a:t>Food security rate:</a:t>
          </a:r>
          <a:endParaRPr lang="en-CA" sz="1200" kern="1200" dirty="0"/>
        </a:p>
      </dsp:txBody>
      <dsp:txXfrm>
        <a:off x="543073" y="48082"/>
        <a:ext cx="7326334" cy="319654"/>
      </dsp:txXfrm>
    </dsp:sp>
    <dsp:sp modelId="{A4724DDB-82F4-4129-A09F-C47E013E59BF}">
      <dsp:nvSpPr>
        <dsp:cNvPr id="0" name=""/>
        <dsp:cNvSpPr/>
      </dsp:nvSpPr>
      <dsp:spPr>
        <a:xfrm>
          <a:off x="0" y="752229"/>
          <a:ext cx="10515600" cy="30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1D3115-959D-4F13-8299-3098BB5CBB76}">
      <dsp:nvSpPr>
        <dsp:cNvPr id="0" name=""/>
        <dsp:cNvSpPr/>
      </dsp:nvSpPr>
      <dsp:spPr>
        <a:xfrm>
          <a:off x="525780" y="575109"/>
          <a:ext cx="7360920"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533400">
            <a:lnSpc>
              <a:spcPct val="90000"/>
            </a:lnSpc>
            <a:spcBef>
              <a:spcPct val="0"/>
            </a:spcBef>
            <a:spcAft>
              <a:spcPct val="35000"/>
            </a:spcAft>
            <a:buNone/>
          </a:pPr>
          <a:r>
            <a:rPr lang="en-US" sz="1200" kern="1200" dirty="0"/>
            <a:t>Client service rate:</a:t>
          </a:r>
          <a:endParaRPr lang="en-CA" sz="1200" kern="1200" dirty="0"/>
        </a:p>
      </dsp:txBody>
      <dsp:txXfrm>
        <a:off x="543073" y="592402"/>
        <a:ext cx="7326334" cy="319654"/>
      </dsp:txXfrm>
    </dsp:sp>
    <dsp:sp modelId="{222B5E4D-5B55-46B8-A85A-3521E4B13765}">
      <dsp:nvSpPr>
        <dsp:cNvPr id="0" name=""/>
        <dsp:cNvSpPr/>
      </dsp:nvSpPr>
      <dsp:spPr>
        <a:xfrm>
          <a:off x="0" y="1296549"/>
          <a:ext cx="10515600" cy="30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91B51F-3295-4A18-B3A6-6CDB439A3C19}">
      <dsp:nvSpPr>
        <dsp:cNvPr id="0" name=""/>
        <dsp:cNvSpPr/>
      </dsp:nvSpPr>
      <dsp:spPr>
        <a:xfrm>
          <a:off x="525780" y="1119429"/>
          <a:ext cx="7360920"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533400">
            <a:lnSpc>
              <a:spcPct val="90000"/>
            </a:lnSpc>
            <a:spcBef>
              <a:spcPct val="0"/>
            </a:spcBef>
            <a:spcAft>
              <a:spcPct val="35000"/>
            </a:spcAft>
            <a:buNone/>
          </a:pPr>
          <a:r>
            <a:rPr lang="en-US" sz="1200" kern="1200" dirty="0"/>
            <a:t>Reduced service levels rate:</a:t>
          </a:r>
          <a:endParaRPr lang="en-CA" sz="1200" kern="1200" dirty="0"/>
        </a:p>
      </dsp:txBody>
      <dsp:txXfrm>
        <a:off x="543073" y="1136722"/>
        <a:ext cx="7326334" cy="319654"/>
      </dsp:txXfrm>
    </dsp:sp>
    <dsp:sp modelId="{1AB77401-B8E0-4C4A-B02E-AF384C812AF0}">
      <dsp:nvSpPr>
        <dsp:cNvPr id="0" name=""/>
        <dsp:cNvSpPr/>
      </dsp:nvSpPr>
      <dsp:spPr>
        <a:xfrm>
          <a:off x="0" y="1840868"/>
          <a:ext cx="10515600" cy="30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775293-D435-4D95-915C-C7E48C3C6889}">
      <dsp:nvSpPr>
        <dsp:cNvPr id="0" name=""/>
        <dsp:cNvSpPr/>
      </dsp:nvSpPr>
      <dsp:spPr>
        <a:xfrm>
          <a:off x="525780" y="1663749"/>
          <a:ext cx="7360920"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533400">
            <a:lnSpc>
              <a:spcPct val="90000"/>
            </a:lnSpc>
            <a:spcBef>
              <a:spcPct val="0"/>
            </a:spcBef>
            <a:spcAft>
              <a:spcPct val="35000"/>
            </a:spcAft>
            <a:buNone/>
          </a:pPr>
          <a:r>
            <a:rPr lang="en-US" sz="1200" kern="1200" dirty="0"/>
            <a:t>Turn-aways:</a:t>
          </a:r>
          <a:endParaRPr lang="en-CA" sz="1200" kern="1200" dirty="0"/>
        </a:p>
      </dsp:txBody>
      <dsp:txXfrm>
        <a:off x="543073" y="1681042"/>
        <a:ext cx="7326334" cy="319654"/>
      </dsp:txXfrm>
    </dsp:sp>
    <dsp:sp modelId="{BAB49C76-EA8E-4EA3-A719-82AA53EBF66E}">
      <dsp:nvSpPr>
        <dsp:cNvPr id="0" name=""/>
        <dsp:cNvSpPr/>
      </dsp:nvSpPr>
      <dsp:spPr>
        <a:xfrm>
          <a:off x="0" y="2385188"/>
          <a:ext cx="10515600" cy="30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557CC1-8CC2-45A0-8191-81BDABEC42F2}">
      <dsp:nvSpPr>
        <dsp:cNvPr id="0" name=""/>
        <dsp:cNvSpPr/>
      </dsp:nvSpPr>
      <dsp:spPr>
        <a:xfrm>
          <a:off x="525780" y="2208068"/>
          <a:ext cx="7360920"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533400">
            <a:lnSpc>
              <a:spcPct val="90000"/>
            </a:lnSpc>
            <a:spcBef>
              <a:spcPct val="0"/>
            </a:spcBef>
            <a:spcAft>
              <a:spcPct val="35000"/>
            </a:spcAft>
            <a:buNone/>
          </a:pPr>
          <a:r>
            <a:rPr lang="en-US" sz="1200" kern="1200" dirty="0"/>
            <a:t>Food diversity score:</a:t>
          </a:r>
          <a:endParaRPr lang="en-CA" sz="1200" kern="1200" dirty="0"/>
        </a:p>
      </dsp:txBody>
      <dsp:txXfrm>
        <a:off x="543073" y="2225361"/>
        <a:ext cx="7326334" cy="319654"/>
      </dsp:txXfrm>
    </dsp:sp>
    <dsp:sp modelId="{B5B649E7-497D-484B-81D9-1126C410B4B4}">
      <dsp:nvSpPr>
        <dsp:cNvPr id="0" name=""/>
        <dsp:cNvSpPr/>
      </dsp:nvSpPr>
      <dsp:spPr>
        <a:xfrm>
          <a:off x="0" y="2929508"/>
          <a:ext cx="10515600" cy="30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69F6FD-0ACB-47AE-9DE5-9FF7051DD89F}">
      <dsp:nvSpPr>
        <dsp:cNvPr id="0" name=""/>
        <dsp:cNvSpPr/>
      </dsp:nvSpPr>
      <dsp:spPr>
        <a:xfrm>
          <a:off x="525780" y="2752388"/>
          <a:ext cx="7360920"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533400">
            <a:lnSpc>
              <a:spcPct val="90000"/>
            </a:lnSpc>
            <a:spcBef>
              <a:spcPct val="0"/>
            </a:spcBef>
            <a:spcAft>
              <a:spcPct val="35000"/>
            </a:spcAft>
            <a:buNone/>
          </a:pPr>
          <a:r>
            <a:rPr lang="en-US" sz="1200" kern="1200" dirty="0"/>
            <a:t>Food donations: </a:t>
          </a:r>
          <a:endParaRPr lang="en-CA" sz="1200" kern="1200" dirty="0"/>
        </a:p>
      </dsp:txBody>
      <dsp:txXfrm>
        <a:off x="543073" y="2769681"/>
        <a:ext cx="7326334" cy="319654"/>
      </dsp:txXfrm>
    </dsp:sp>
    <dsp:sp modelId="{9EB7F1B8-2C0C-440D-BDE1-04510C5602BC}">
      <dsp:nvSpPr>
        <dsp:cNvPr id="0" name=""/>
        <dsp:cNvSpPr/>
      </dsp:nvSpPr>
      <dsp:spPr>
        <a:xfrm>
          <a:off x="0" y="3473829"/>
          <a:ext cx="10515600" cy="30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39F309-8473-4B78-A97A-A17BAABFFDE6}">
      <dsp:nvSpPr>
        <dsp:cNvPr id="0" name=""/>
        <dsp:cNvSpPr/>
      </dsp:nvSpPr>
      <dsp:spPr>
        <a:xfrm>
          <a:off x="525780" y="3296708"/>
          <a:ext cx="7360920"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533400">
            <a:lnSpc>
              <a:spcPct val="90000"/>
            </a:lnSpc>
            <a:spcBef>
              <a:spcPct val="0"/>
            </a:spcBef>
            <a:spcAft>
              <a:spcPct val="35000"/>
            </a:spcAft>
            <a:buNone/>
          </a:pPr>
          <a:r>
            <a:rPr lang="en-US" sz="1200" kern="1200" dirty="0"/>
            <a:t>Monetary donations: </a:t>
          </a:r>
          <a:endParaRPr lang="en-CA" sz="1200" kern="1200" dirty="0"/>
        </a:p>
      </dsp:txBody>
      <dsp:txXfrm>
        <a:off x="543073" y="3314001"/>
        <a:ext cx="7326334" cy="319654"/>
      </dsp:txXfrm>
    </dsp:sp>
    <dsp:sp modelId="{138C6A2D-3A10-48A8-B25C-94C80534D697}">
      <dsp:nvSpPr>
        <dsp:cNvPr id="0" name=""/>
        <dsp:cNvSpPr/>
      </dsp:nvSpPr>
      <dsp:spPr>
        <a:xfrm>
          <a:off x="0" y="4018149"/>
          <a:ext cx="10515600" cy="302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ADEF3A-4FE9-4A59-A271-F1A45BDC2A58}">
      <dsp:nvSpPr>
        <dsp:cNvPr id="0" name=""/>
        <dsp:cNvSpPr/>
      </dsp:nvSpPr>
      <dsp:spPr>
        <a:xfrm>
          <a:off x="525780" y="3841028"/>
          <a:ext cx="7360920"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533400">
            <a:lnSpc>
              <a:spcPct val="90000"/>
            </a:lnSpc>
            <a:spcBef>
              <a:spcPct val="0"/>
            </a:spcBef>
            <a:spcAft>
              <a:spcPct val="35000"/>
            </a:spcAft>
            <a:buNone/>
          </a:pPr>
          <a:r>
            <a:rPr lang="en-US" sz="1200" kern="1200" dirty="0"/>
            <a:t>Total volunteers:</a:t>
          </a:r>
          <a:endParaRPr lang="en-CA" sz="1200" kern="1200" dirty="0"/>
        </a:p>
      </dsp:txBody>
      <dsp:txXfrm>
        <a:off x="543073" y="3858321"/>
        <a:ext cx="7326334" cy="319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AEA5D-DE28-4C62-BD9B-60F2ED3A173E}">
      <dsp:nvSpPr>
        <dsp:cNvPr id="0" name=""/>
        <dsp:cNvSpPr/>
      </dsp:nvSpPr>
      <dsp:spPr>
        <a:xfrm>
          <a:off x="0" y="506528"/>
          <a:ext cx="10515600" cy="831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39D6B3-D3FD-4CF2-80E1-1EB5D81A0F61}">
      <dsp:nvSpPr>
        <dsp:cNvPr id="0" name=""/>
        <dsp:cNvSpPr/>
      </dsp:nvSpPr>
      <dsp:spPr>
        <a:xfrm>
          <a:off x="525780" y="19448"/>
          <a:ext cx="7360920" cy="9741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dirty="0"/>
            <a:t>Total clients: </a:t>
          </a:r>
          <a:endParaRPr lang="en-CA" sz="3300" kern="1200" dirty="0"/>
        </a:p>
      </dsp:txBody>
      <dsp:txXfrm>
        <a:off x="573335" y="67003"/>
        <a:ext cx="7265810" cy="879050"/>
      </dsp:txXfrm>
    </dsp:sp>
    <dsp:sp modelId="{A4724DDB-82F4-4129-A09F-C47E013E59BF}">
      <dsp:nvSpPr>
        <dsp:cNvPr id="0" name=""/>
        <dsp:cNvSpPr/>
      </dsp:nvSpPr>
      <dsp:spPr>
        <a:xfrm>
          <a:off x="0" y="2003409"/>
          <a:ext cx="10515600" cy="831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1D3115-959D-4F13-8299-3098BB5CBB76}">
      <dsp:nvSpPr>
        <dsp:cNvPr id="0" name=""/>
        <dsp:cNvSpPr/>
      </dsp:nvSpPr>
      <dsp:spPr>
        <a:xfrm>
          <a:off x="525780" y="1516329"/>
          <a:ext cx="7360920" cy="9741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dirty="0"/>
            <a:t>New partnerships (past quarter):</a:t>
          </a:r>
          <a:endParaRPr lang="en-CA" sz="3300" kern="1200" dirty="0"/>
        </a:p>
      </dsp:txBody>
      <dsp:txXfrm>
        <a:off x="573335" y="1563884"/>
        <a:ext cx="7265810" cy="879050"/>
      </dsp:txXfrm>
    </dsp:sp>
    <dsp:sp modelId="{222B5E4D-5B55-46B8-A85A-3521E4B13765}">
      <dsp:nvSpPr>
        <dsp:cNvPr id="0" name=""/>
        <dsp:cNvSpPr/>
      </dsp:nvSpPr>
      <dsp:spPr>
        <a:xfrm>
          <a:off x="0" y="3500289"/>
          <a:ext cx="10515600" cy="831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91B51F-3295-4A18-B3A6-6CDB439A3C19}">
      <dsp:nvSpPr>
        <dsp:cNvPr id="0" name=""/>
        <dsp:cNvSpPr/>
      </dsp:nvSpPr>
      <dsp:spPr>
        <a:xfrm>
          <a:off x="525780" y="3006487"/>
          <a:ext cx="7360920" cy="9741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US" sz="3300" kern="1200" dirty="0"/>
            <a:t>HIFIS KPIs</a:t>
          </a:r>
          <a:endParaRPr lang="en-CA" sz="3300" kern="1200" dirty="0"/>
        </a:p>
      </dsp:txBody>
      <dsp:txXfrm>
        <a:off x="573335" y="3054042"/>
        <a:ext cx="7265810" cy="87905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97D526-1A5B-4E8F-8E13-71AD40774B46}" type="datetimeFigureOut">
              <a:rPr lang="en-CA" smtClean="0"/>
              <a:t>2025-09-11</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C140A9-6A45-47F0-A5C8-5184C7C4F087}" type="slidenum">
              <a:rPr lang="en-CA" smtClean="0"/>
              <a:t>‹#›</a:t>
            </a:fld>
            <a:endParaRPr lang="en-CA" dirty="0"/>
          </a:p>
        </p:txBody>
      </p:sp>
    </p:spTree>
    <p:extLst>
      <p:ext uri="{BB962C8B-B14F-4D97-AF65-F5344CB8AC3E}">
        <p14:creationId xmlns:p14="http://schemas.microsoft.com/office/powerpoint/2010/main" val="3117460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422A7-0782-4905-BC4F-68DE4B9D94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CD3851-0AB6-4E16-BA10-EE12B4B977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7701BB-D5F7-4692-B8A7-BA49356B48EE}"/>
              </a:ext>
            </a:extLst>
          </p:cNvPr>
          <p:cNvSpPr>
            <a:spLocks noGrp="1"/>
          </p:cNvSpPr>
          <p:nvPr>
            <p:ph type="dt" sz="half" idx="10"/>
          </p:nvPr>
        </p:nvSpPr>
        <p:spPr/>
        <p:txBody>
          <a:bodyPr/>
          <a:lstStyle/>
          <a:p>
            <a:fld id="{B3F8AF9C-AA0D-4D4E-B339-131D51B5AA93}" type="datetime1">
              <a:rPr lang="en-US" smtClean="0"/>
              <a:t>9/11/2025</a:t>
            </a:fld>
            <a:endParaRPr lang="en-US" dirty="0"/>
          </a:p>
        </p:txBody>
      </p:sp>
      <p:sp>
        <p:nvSpPr>
          <p:cNvPr id="5" name="Footer Placeholder 4">
            <a:extLst>
              <a:ext uri="{FF2B5EF4-FFF2-40B4-BE49-F238E27FC236}">
                <a16:creationId xmlns:a16="http://schemas.microsoft.com/office/drawing/2014/main" id="{4B36C7C2-62F0-449A-A2E3-F7C2F16224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30A5DE-2B55-466B-BB40-5E38801C2AD4}"/>
              </a:ext>
            </a:extLst>
          </p:cNvPr>
          <p:cNvSpPr>
            <a:spLocks noGrp="1"/>
          </p:cNvSpPr>
          <p:nvPr>
            <p:ph type="sldNum" sz="quarter" idx="12"/>
          </p:nvPr>
        </p:nvSpPr>
        <p:spPr/>
        <p:txBody>
          <a:bodyPr/>
          <a:lstStyle/>
          <a:p>
            <a:fld id="{96EDE84F-5566-486D-945B-D7A162C25F5E}" type="slidenum">
              <a:rPr lang="en-US" smtClean="0"/>
              <a:t>‹#›</a:t>
            </a:fld>
            <a:endParaRPr lang="en-US" dirty="0"/>
          </a:p>
        </p:txBody>
      </p:sp>
    </p:spTree>
    <p:extLst>
      <p:ext uri="{BB962C8B-B14F-4D97-AF65-F5344CB8AC3E}">
        <p14:creationId xmlns:p14="http://schemas.microsoft.com/office/powerpoint/2010/main" val="2104587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4B6B6-0473-4D71-A4F1-CDDE775ACA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BB22B4-F494-49C2-97D4-371C9F6E6BC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F0A3E9-1FA5-4292-B0F3-B68DC171D856}"/>
              </a:ext>
            </a:extLst>
          </p:cNvPr>
          <p:cNvSpPr>
            <a:spLocks noGrp="1"/>
          </p:cNvSpPr>
          <p:nvPr>
            <p:ph type="dt" sz="half" idx="10"/>
          </p:nvPr>
        </p:nvSpPr>
        <p:spPr/>
        <p:txBody>
          <a:bodyPr/>
          <a:lstStyle/>
          <a:p>
            <a:fld id="{93E93844-D4F3-484E-9B07-31BD650572FA}" type="datetime1">
              <a:rPr lang="en-US" smtClean="0"/>
              <a:t>9/11/2025</a:t>
            </a:fld>
            <a:endParaRPr lang="en-US" dirty="0"/>
          </a:p>
        </p:txBody>
      </p:sp>
      <p:sp>
        <p:nvSpPr>
          <p:cNvPr id="5" name="Footer Placeholder 4">
            <a:extLst>
              <a:ext uri="{FF2B5EF4-FFF2-40B4-BE49-F238E27FC236}">
                <a16:creationId xmlns:a16="http://schemas.microsoft.com/office/drawing/2014/main" id="{5C377574-629E-440C-A3C7-81243697ACF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95971B9-236B-4147-B962-4FFF4DE86D67}"/>
              </a:ext>
            </a:extLst>
          </p:cNvPr>
          <p:cNvSpPr>
            <a:spLocks noGrp="1"/>
          </p:cNvSpPr>
          <p:nvPr>
            <p:ph type="sldNum" sz="quarter" idx="12"/>
          </p:nvPr>
        </p:nvSpPr>
        <p:spPr/>
        <p:txBody>
          <a:bodyPr/>
          <a:lstStyle/>
          <a:p>
            <a:fld id="{96EDE84F-5566-486D-945B-D7A162C25F5E}" type="slidenum">
              <a:rPr lang="en-US" smtClean="0"/>
              <a:t>‹#›</a:t>
            </a:fld>
            <a:endParaRPr lang="en-US" dirty="0"/>
          </a:p>
        </p:txBody>
      </p:sp>
    </p:spTree>
    <p:extLst>
      <p:ext uri="{BB962C8B-B14F-4D97-AF65-F5344CB8AC3E}">
        <p14:creationId xmlns:p14="http://schemas.microsoft.com/office/powerpoint/2010/main" val="1203100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E47D8-0E6B-42F8-8D68-31F3331BD1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C7A2A4-247D-4A56-B61F-4E44630810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8EB56F1-A51D-4A7D-8701-C1C8679628C5}"/>
              </a:ext>
            </a:extLst>
          </p:cNvPr>
          <p:cNvSpPr>
            <a:spLocks noGrp="1"/>
          </p:cNvSpPr>
          <p:nvPr>
            <p:ph type="dt" sz="half" idx="10"/>
          </p:nvPr>
        </p:nvSpPr>
        <p:spPr/>
        <p:txBody>
          <a:bodyPr/>
          <a:lstStyle/>
          <a:p>
            <a:fld id="{E38745A9-2447-48C6-A32F-F1D4DB99F2C4}" type="datetime1">
              <a:rPr lang="en-US" smtClean="0"/>
              <a:t>9/11/2025</a:t>
            </a:fld>
            <a:endParaRPr lang="en-US" dirty="0"/>
          </a:p>
        </p:txBody>
      </p:sp>
      <p:sp>
        <p:nvSpPr>
          <p:cNvPr id="5" name="Footer Placeholder 4">
            <a:extLst>
              <a:ext uri="{FF2B5EF4-FFF2-40B4-BE49-F238E27FC236}">
                <a16:creationId xmlns:a16="http://schemas.microsoft.com/office/drawing/2014/main" id="{0BBACBCF-906D-45F3-B0F4-51D21721FB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76184BD-8167-42F2-A979-F4AA9E027CB6}"/>
              </a:ext>
            </a:extLst>
          </p:cNvPr>
          <p:cNvSpPr>
            <a:spLocks noGrp="1"/>
          </p:cNvSpPr>
          <p:nvPr>
            <p:ph type="sldNum" sz="quarter" idx="12"/>
          </p:nvPr>
        </p:nvSpPr>
        <p:spPr/>
        <p:txBody>
          <a:bodyPr/>
          <a:lstStyle/>
          <a:p>
            <a:fld id="{96EDE84F-5566-486D-945B-D7A162C25F5E}" type="slidenum">
              <a:rPr lang="en-US" smtClean="0"/>
              <a:t>‹#›</a:t>
            </a:fld>
            <a:endParaRPr lang="en-US" dirty="0"/>
          </a:p>
        </p:txBody>
      </p:sp>
    </p:spTree>
    <p:extLst>
      <p:ext uri="{BB962C8B-B14F-4D97-AF65-F5344CB8AC3E}">
        <p14:creationId xmlns:p14="http://schemas.microsoft.com/office/powerpoint/2010/main" val="342308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61454-9286-4AB5-BAB4-D05CBEA4BC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5BF109-EECE-458C-9C63-18224ABB9B0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DAE4F8-7604-41B5-8526-1298BDCE45D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2A3B7B-B996-45CB-8C32-CDCD60F3EDB6}"/>
              </a:ext>
            </a:extLst>
          </p:cNvPr>
          <p:cNvSpPr>
            <a:spLocks noGrp="1"/>
          </p:cNvSpPr>
          <p:nvPr>
            <p:ph type="dt" sz="half" idx="10"/>
          </p:nvPr>
        </p:nvSpPr>
        <p:spPr/>
        <p:txBody>
          <a:bodyPr/>
          <a:lstStyle/>
          <a:p>
            <a:fld id="{BA09474B-CA75-48FA-BBC1-DB73C064FE67}" type="datetime1">
              <a:rPr lang="en-US" smtClean="0"/>
              <a:t>9/11/2025</a:t>
            </a:fld>
            <a:endParaRPr lang="en-US" dirty="0"/>
          </a:p>
        </p:txBody>
      </p:sp>
      <p:sp>
        <p:nvSpPr>
          <p:cNvPr id="6" name="Footer Placeholder 5">
            <a:extLst>
              <a:ext uri="{FF2B5EF4-FFF2-40B4-BE49-F238E27FC236}">
                <a16:creationId xmlns:a16="http://schemas.microsoft.com/office/drawing/2014/main" id="{0D571CAF-69A8-45F4-AB8C-5A3029A9FD8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9A9C7BF-D625-4412-8E9C-68E24EA49D79}"/>
              </a:ext>
            </a:extLst>
          </p:cNvPr>
          <p:cNvSpPr>
            <a:spLocks noGrp="1"/>
          </p:cNvSpPr>
          <p:nvPr>
            <p:ph type="sldNum" sz="quarter" idx="12"/>
          </p:nvPr>
        </p:nvSpPr>
        <p:spPr/>
        <p:txBody>
          <a:bodyPr/>
          <a:lstStyle/>
          <a:p>
            <a:fld id="{96EDE84F-5566-486D-945B-D7A162C25F5E}" type="slidenum">
              <a:rPr lang="en-US" smtClean="0"/>
              <a:t>‹#›</a:t>
            </a:fld>
            <a:endParaRPr lang="en-US" dirty="0"/>
          </a:p>
        </p:txBody>
      </p:sp>
    </p:spTree>
    <p:extLst>
      <p:ext uri="{BB962C8B-B14F-4D97-AF65-F5344CB8AC3E}">
        <p14:creationId xmlns:p14="http://schemas.microsoft.com/office/powerpoint/2010/main" val="1969941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E8C9F-0B48-428A-BB65-FCA4148802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93A71A-EC76-475C-A6D2-0CE1F183F4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5F3F5D5-2861-4B97-90F7-5DC8DA8FC82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D0120A-FA60-4A80-AA90-BE0CA692F6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FF66947-AF62-46AF-8F70-14288EFF765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115A7B-11CC-480D-B564-46B6A4C66277}"/>
              </a:ext>
            </a:extLst>
          </p:cNvPr>
          <p:cNvSpPr>
            <a:spLocks noGrp="1"/>
          </p:cNvSpPr>
          <p:nvPr>
            <p:ph type="dt" sz="half" idx="10"/>
          </p:nvPr>
        </p:nvSpPr>
        <p:spPr/>
        <p:txBody>
          <a:bodyPr/>
          <a:lstStyle/>
          <a:p>
            <a:fld id="{6712DAE8-138B-43AF-B22F-BD1BD210A6FE}" type="datetime1">
              <a:rPr lang="en-US" smtClean="0"/>
              <a:t>9/11/2025</a:t>
            </a:fld>
            <a:endParaRPr lang="en-US" dirty="0"/>
          </a:p>
        </p:txBody>
      </p:sp>
      <p:sp>
        <p:nvSpPr>
          <p:cNvPr id="8" name="Footer Placeholder 7">
            <a:extLst>
              <a:ext uri="{FF2B5EF4-FFF2-40B4-BE49-F238E27FC236}">
                <a16:creationId xmlns:a16="http://schemas.microsoft.com/office/drawing/2014/main" id="{A36E1E48-DB12-4795-A789-BF6884BC600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368B5E3-A05C-49A1-9700-7A30A47EB047}"/>
              </a:ext>
            </a:extLst>
          </p:cNvPr>
          <p:cNvSpPr>
            <a:spLocks noGrp="1"/>
          </p:cNvSpPr>
          <p:nvPr>
            <p:ph type="sldNum" sz="quarter" idx="12"/>
          </p:nvPr>
        </p:nvSpPr>
        <p:spPr/>
        <p:txBody>
          <a:bodyPr/>
          <a:lstStyle/>
          <a:p>
            <a:fld id="{96EDE84F-5566-486D-945B-D7A162C25F5E}" type="slidenum">
              <a:rPr lang="en-US" smtClean="0"/>
              <a:t>‹#›</a:t>
            </a:fld>
            <a:endParaRPr lang="en-US" dirty="0"/>
          </a:p>
        </p:txBody>
      </p:sp>
    </p:spTree>
    <p:extLst>
      <p:ext uri="{BB962C8B-B14F-4D97-AF65-F5344CB8AC3E}">
        <p14:creationId xmlns:p14="http://schemas.microsoft.com/office/powerpoint/2010/main" val="2626203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E2219-EE57-408E-B0B5-7E544CCC60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57AE4F-C209-4127-989E-7FDC16999D98}"/>
              </a:ext>
            </a:extLst>
          </p:cNvPr>
          <p:cNvSpPr>
            <a:spLocks noGrp="1"/>
          </p:cNvSpPr>
          <p:nvPr>
            <p:ph type="dt" sz="half" idx="10"/>
          </p:nvPr>
        </p:nvSpPr>
        <p:spPr/>
        <p:txBody>
          <a:bodyPr/>
          <a:lstStyle/>
          <a:p>
            <a:fld id="{C23D8B0F-C91A-4865-A3A8-B6DC50EF98E6}" type="datetime1">
              <a:rPr lang="en-US" smtClean="0"/>
              <a:t>9/11/2025</a:t>
            </a:fld>
            <a:endParaRPr lang="en-US" dirty="0"/>
          </a:p>
        </p:txBody>
      </p:sp>
      <p:sp>
        <p:nvSpPr>
          <p:cNvPr id="4" name="Footer Placeholder 3">
            <a:extLst>
              <a:ext uri="{FF2B5EF4-FFF2-40B4-BE49-F238E27FC236}">
                <a16:creationId xmlns:a16="http://schemas.microsoft.com/office/drawing/2014/main" id="{CA7E59FA-DCE4-4AB5-815F-6D8094E8832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D11E67-3AEC-4CFA-A7C2-55DFB51080A7}"/>
              </a:ext>
            </a:extLst>
          </p:cNvPr>
          <p:cNvSpPr>
            <a:spLocks noGrp="1"/>
          </p:cNvSpPr>
          <p:nvPr>
            <p:ph type="sldNum" sz="quarter" idx="12"/>
          </p:nvPr>
        </p:nvSpPr>
        <p:spPr/>
        <p:txBody>
          <a:bodyPr/>
          <a:lstStyle/>
          <a:p>
            <a:fld id="{96EDE84F-5566-486D-945B-D7A162C25F5E}" type="slidenum">
              <a:rPr lang="en-US" smtClean="0"/>
              <a:t>‹#›</a:t>
            </a:fld>
            <a:endParaRPr lang="en-US" dirty="0"/>
          </a:p>
        </p:txBody>
      </p:sp>
    </p:spTree>
    <p:extLst>
      <p:ext uri="{BB962C8B-B14F-4D97-AF65-F5344CB8AC3E}">
        <p14:creationId xmlns:p14="http://schemas.microsoft.com/office/powerpoint/2010/main" val="28604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B4AAE9-E3C8-4356-AE99-F0ED9CE3BDB1}"/>
              </a:ext>
            </a:extLst>
          </p:cNvPr>
          <p:cNvSpPr>
            <a:spLocks noGrp="1"/>
          </p:cNvSpPr>
          <p:nvPr>
            <p:ph type="dt" sz="half" idx="10"/>
          </p:nvPr>
        </p:nvSpPr>
        <p:spPr/>
        <p:txBody>
          <a:bodyPr/>
          <a:lstStyle/>
          <a:p>
            <a:fld id="{C2DD7C7A-40F8-47F9-904C-400F06278519}" type="datetime1">
              <a:rPr lang="en-US" smtClean="0"/>
              <a:t>9/11/2025</a:t>
            </a:fld>
            <a:endParaRPr lang="en-US" dirty="0"/>
          </a:p>
        </p:txBody>
      </p:sp>
      <p:sp>
        <p:nvSpPr>
          <p:cNvPr id="3" name="Footer Placeholder 2">
            <a:extLst>
              <a:ext uri="{FF2B5EF4-FFF2-40B4-BE49-F238E27FC236}">
                <a16:creationId xmlns:a16="http://schemas.microsoft.com/office/drawing/2014/main" id="{DCBA9744-DDFC-48D5-8306-1B5C1C6989A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CF5A0C5-E2A0-4F7A-B48D-939BE007CB9D}"/>
              </a:ext>
            </a:extLst>
          </p:cNvPr>
          <p:cNvSpPr>
            <a:spLocks noGrp="1"/>
          </p:cNvSpPr>
          <p:nvPr>
            <p:ph type="sldNum" sz="quarter" idx="12"/>
          </p:nvPr>
        </p:nvSpPr>
        <p:spPr/>
        <p:txBody>
          <a:bodyPr/>
          <a:lstStyle/>
          <a:p>
            <a:fld id="{96EDE84F-5566-486D-945B-D7A162C25F5E}" type="slidenum">
              <a:rPr lang="en-US" smtClean="0"/>
              <a:t>‹#›</a:t>
            </a:fld>
            <a:endParaRPr lang="en-US" dirty="0"/>
          </a:p>
        </p:txBody>
      </p:sp>
    </p:spTree>
    <p:extLst>
      <p:ext uri="{BB962C8B-B14F-4D97-AF65-F5344CB8AC3E}">
        <p14:creationId xmlns:p14="http://schemas.microsoft.com/office/powerpoint/2010/main" val="2562198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9DBE-5404-4867-9EB4-587ABC8F35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3171A6-8CA1-40AC-8BBE-5EDB0C353F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B8EEFF-E36C-4FDE-8E0B-55EFDF3BAA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C5796B6-ADAA-4A99-9777-F742285CD853}"/>
              </a:ext>
            </a:extLst>
          </p:cNvPr>
          <p:cNvSpPr>
            <a:spLocks noGrp="1"/>
          </p:cNvSpPr>
          <p:nvPr>
            <p:ph type="dt" sz="half" idx="10"/>
          </p:nvPr>
        </p:nvSpPr>
        <p:spPr/>
        <p:txBody>
          <a:bodyPr/>
          <a:lstStyle/>
          <a:p>
            <a:fld id="{716259CC-625B-4D7B-877A-87A612B6C383}" type="datetime1">
              <a:rPr lang="en-US" smtClean="0"/>
              <a:t>9/11/2025</a:t>
            </a:fld>
            <a:endParaRPr lang="en-US" dirty="0"/>
          </a:p>
        </p:txBody>
      </p:sp>
      <p:sp>
        <p:nvSpPr>
          <p:cNvPr id="6" name="Footer Placeholder 5">
            <a:extLst>
              <a:ext uri="{FF2B5EF4-FFF2-40B4-BE49-F238E27FC236}">
                <a16:creationId xmlns:a16="http://schemas.microsoft.com/office/drawing/2014/main" id="{15DF3F8E-F384-41B4-B612-AF209F1F32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7F40387-5345-4A66-ADEF-7A620BD23B64}"/>
              </a:ext>
            </a:extLst>
          </p:cNvPr>
          <p:cNvSpPr>
            <a:spLocks noGrp="1"/>
          </p:cNvSpPr>
          <p:nvPr>
            <p:ph type="sldNum" sz="quarter" idx="12"/>
          </p:nvPr>
        </p:nvSpPr>
        <p:spPr/>
        <p:txBody>
          <a:bodyPr/>
          <a:lstStyle/>
          <a:p>
            <a:fld id="{96EDE84F-5566-486D-945B-D7A162C25F5E}" type="slidenum">
              <a:rPr lang="en-US" smtClean="0"/>
              <a:t>‹#›</a:t>
            </a:fld>
            <a:endParaRPr lang="en-US" dirty="0"/>
          </a:p>
        </p:txBody>
      </p:sp>
    </p:spTree>
    <p:extLst>
      <p:ext uri="{BB962C8B-B14F-4D97-AF65-F5344CB8AC3E}">
        <p14:creationId xmlns:p14="http://schemas.microsoft.com/office/powerpoint/2010/main" val="280925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FCEAA-C172-4673-A2FE-D81F7F3E10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27EDF4-DA64-4DD5-A5A8-44647AD5C3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AF88B0E-5927-42FC-9BAE-D1286FD2A5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BB986C8-41FF-431B-8DCD-FAA9F305501B}"/>
              </a:ext>
            </a:extLst>
          </p:cNvPr>
          <p:cNvSpPr>
            <a:spLocks noGrp="1"/>
          </p:cNvSpPr>
          <p:nvPr>
            <p:ph type="dt" sz="half" idx="10"/>
          </p:nvPr>
        </p:nvSpPr>
        <p:spPr/>
        <p:txBody>
          <a:bodyPr/>
          <a:lstStyle/>
          <a:p>
            <a:fld id="{EA4F6285-1B76-465E-AD1B-F8B80D65E3A4}" type="datetime1">
              <a:rPr lang="en-US" smtClean="0"/>
              <a:t>9/11/2025</a:t>
            </a:fld>
            <a:endParaRPr lang="en-US" dirty="0"/>
          </a:p>
        </p:txBody>
      </p:sp>
      <p:sp>
        <p:nvSpPr>
          <p:cNvPr id="6" name="Footer Placeholder 5">
            <a:extLst>
              <a:ext uri="{FF2B5EF4-FFF2-40B4-BE49-F238E27FC236}">
                <a16:creationId xmlns:a16="http://schemas.microsoft.com/office/drawing/2014/main" id="{2392F6E5-44BA-417F-8BF8-9571BB01AF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0B00BB7-7C73-44C4-8C35-C3AC967C2B8F}"/>
              </a:ext>
            </a:extLst>
          </p:cNvPr>
          <p:cNvSpPr>
            <a:spLocks noGrp="1"/>
          </p:cNvSpPr>
          <p:nvPr>
            <p:ph type="sldNum" sz="quarter" idx="12"/>
          </p:nvPr>
        </p:nvSpPr>
        <p:spPr/>
        <p:txBody>
          <a:bodyPr/>
          <a:lstStyle/>
          <a:p>
            <a:fld id="{96EDE84F-5566-486D-945B-D7A162C25F5E}" type="slidenum">
              <a:rPr lang="en-US" smtClean="0"/>
              <a:t>‹#›</a:t>
            </a:fld>
            <a:endParaRPr lang="en-US" dirty="0"/>
          </a:p>
        </p:txBody>
      </p:sp>
    </p:spTree>
    <p:extLst>
      <p:ext uri="{BB962C8B-B14F-4D97-AF65-F5344CB8AC3E}">
        <p14:creationId xmlns:p14="http://schemas.microsoft.com/office/powerpoint/2010/main" val="4000494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A1BBE-0374-4C7B-9B02-E8816FA699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5494C4-E534-4D59-A806-CE3B0332646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DC1E1A-6076-4465-BB50-B2399C4DF3D6}"/>
              </a:ext>
            </a:extLst>
          </p:cNvPr>
          <p:cNvSpPr>
            <a:spLocks noGrp="1"/>
          </p:cNvSpPr>
          <p:nvPr>
            <p:ph type="dt" sz="half" idx="10"/>
          </p:nvPr>
        </p:nvSpPr>
        <p:spPr/>
        <p:txBody>
          <a:bodyPr/>
          <a:lstStyle/>
          <a:p>
            <a:fld id="{32C4245B-4B34-4400-A62B-1A1921EC9806}" type="datetime1">
              <a:rPr lang="en-US" smtClean="0"/>
              <a:t>9/11/2025</a:t>
            </a:fld>
            <a:endParaRPr lang="en-US" dirty="0"/>
          </a:p>
        </p:txBody>
      </p:sp>
      <p:sp>
        <p:nvSpPr>
          <p:cNvPr id="5" name="Footer Placeholder 4">
            <a:extLst>
              <a:ext uri="{FF2B5EF4-FFF2-40B4-BE49-F238E27FC236}">
                <a16:creationId xmlns:a16="http://schemas.microsoft.com/office/drawing/2014/main" id="{1DE506EF-56BD-4CA0-AB24-85D043EE8D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C41A0B-D6F0-4066-84D5-45B689F82D69}"/>
              </a:ext>
            </a:extLst>
          </p:cNvPr>
          <p:cNvSpPr>
            <a:spLocks noGrp="1"/>
          </p:cNvSpPr>
          <p:nvPr>
            <p:ph type="sldNum" sz="quarter" idx="12"/>
          </p:nvPr>
        </p:nvSpPr>
        <p:spPr/>
        <p:txBody>
          <a:bodyPr/>
          <a:lstStyle/>
          <a:p>
            <a:fld id="{96EDE84F-5566-486D-945B-D7A162C25F5E}" type="slidenum">
              <a:rPr lang="en-US" smtClean="0"/>
              <a:t>‹#›</a:t>
            </a:fld>
            <a:endParaRPr lang="en-US" dirty="0"/>
          </a:p>
        </p:txBody>
      </p:sp>
    </p:spTree>
    <p:extLst>
      <p:ext uri="{BB962C8B-B14F-4D97-AF65-F5344CB8AC3E}">
        <p14:creationId xmlns:p14="http://schemas.microsoft.com/office/powerpoint/2010/main" val="2624421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3402E0-92C9-47B2-AA03-15DBDE929B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5F81F0-F4CA-453A-88DA-C7D0276DF6F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B5D7B2-0CBB-4FCB-8A9E-21A5F978BCB2}"/>
              </a:ext>
            </a:extLst>
          </p:cNvPr>
          <p:cNvSpPr>
            <a:spLocks noGrp="1"/>
          </p:cNvSpPr>
          <p:nvPr>
            <p:ph type="dt" sz="half" idx="10"/>
          </p:nvPr>
        </p:nvSpPr>
        <p:spPr/>
        <p:txBody>
          <a:bodyPr/>
          <a:lstStyle/>
          <a:p>
            <a:fld id="{5B28BF23-8479-4F79-9444-5E1DD78B90E2}" type="datetime1">
              <a:rPr lang="en-US" smtClean="0"/>
              <a:t>9/11/2025</a:t>
            </a:fld>
            <a:endParaRPr lang="en-US" dirty="0"/>
          </a:p>
        </p:txBody>
      </p:sp>
      <p:sp>
        <p:nvSpPr>
          <p:cNvPr id="5" name="Footer Placeholder 4">
            <a:extLst>
              <a:ext uri="{FF2B5EF4-FFF2-40B4-BE49-F238E27FC236}">
                <a16:creationId xmlns:a16="http://schemas.microsoft.com/office/drawing/2014/main" id="{4E2CB699-E790-4CE7-9ECA-E14D80817F1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8667734-FD20-4AF9-88E3-F826FEADFCB4}"/>
              </a:ext>
            </a:extLst>
          </p:cNvPr>
          <p:cNvSpPr>
            <a:spLocks noGrp="1"/>
          </p:cNvSpPr>
          <p:nvPr>
            <p:ph type="sldNum" sz="quarter" idx="12"/>
          </p:nvPr>
        </p:nvSpPr>
        <p:spPr/>
        <p:txBody>
          <a:bodyPr/>
          <a:lstStyle/>
          <a:p>
            <a:fld id="{96EDE84F-5566-486D-945B-D7A162C25F5E}" type="slidenum">
              <a:rPr lang="en-US" smtClean="0"/>
              <a:t>‹#›</a:t>
            </a:fld>
            <a:endParaRPr lang="en-US" dirty="0"/>
          </a:p>
        </p:txBody>
      </p:sp>
    </p:spTree>
    <p:extLst>
      <p:ext uri="{BB962C8B-B14F-4D97-AF65-F5344CB8AC3E}">
        <p14:creationId xmlns:p14="http://schemas.microsoft.com/office/powerpoint/2010/main" val="2324791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4A7336-AED8-4876-87DE-8F76AADD55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267345-C53A-4A6E-B479-AF8E1446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A30312-C16C-4784-B2B7-28FFAF0B56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072823-99EB-470C-9941-52F5C15C7B2C}" type="datetime1">
              <a:rPr lang="en-US" smtClean="0"/>
              <a:t>9/11/2025</a:t>
            </a:fld>
            <a:endParaRPr lang="en-US" dirty="0"/>
          </a:p>
        </p:txBody>
      </p:sp>
      <p:sp>
        <p:nvSpPr>
          <p:cNvPr id="5" name="Footer Placeholder 4">
            <a:extLst>
              <a:ext uri="{FF2B5EF4-FFF2-40B4-BE49-F238E27FC236}">
                <a16:creationId xmlns:a16="http://schemas.microsoft.com/office/drawing/2014/main" id="{47EED572-3BC8-4416-A81A-EDD8EC49D5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030CB2A-9BE6-4392-B93D-107217F2BA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EDE84F-5566-486D-945B-D7A162C25F5E}" type="slidenum">
              <a:rPr lang="en-US" smtClean="0"/>
              <a:t>‹#›</a:t>
            </a:fld>
            <a:endParaRPr lang="en-US" dirty="0"/>
          </a:p>
        </p:txBody>
      </p:sp>
    </p:spTree>
    <p:extLst>
      <p:ext uri="{BB962C8B-B14F-4D97-AF65-F5344CB8AC3E}">
        <p14:creationId xmlns:p14="http://schemas.microsoft.com/office/powerpoint/2010/main" val="1058958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E2C656-D0FA-4ADA-ABEF-9E69725C8D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065"/>
            <a:ext cx="12192000" cy="6858000"/>
          </a:xfrm>
          <a:prstGeom prst="rect">
            <a:avLst/>
          </a:prstGeom>
        </p:spPr>
      </p:pic>
      <p:sp>
        <p:nvSpPr>
          <p:cNvPr id="2" name="Title 1">
            <a:extLst>
              <a:ext uri="{FF2B5EF4-FFF2-40B4-BE49-F238E27FC236}">
                <a16:creationId xmlns:a16="http://schemas.microsoft.com/office/drawing/2014/main" id="{0CE64DE6-91B6-D6C9-EDE4-8A31224E2D5F}"/>
              </a:ext>
            </a:extLst>
          </p:cNvPr>
          <p:cNvSpPr>
            <a:spLocks noGrp="1"/>
          </p:cNvSpPr>
          <p:nvPr>
            <p:ph type="ctrTitle"/>
          </p:nvPr>
        </p:nvSpPr>
        <p:spPr>
          <a:xfrm>
            <a:off x="0" y="1041400"/>
            <a:ext cx="9144000" cy="2387600"/>
          </a:xfrm>
        </p:spPr>
        <p:txBody>
          <a:bodyPr>
            <a:normAutofit/>
          </a:bodyPr>
          <a:lstStyle/>
          <a:p>
            <a:r>
              <a:rPr lang="en-US" sz="5400" b="1" dirty="0">
                <a:latin typeface="Arial" panose="020B0604020202020204" pitchFamily="34" charset="0"/>
                <a:cs typeface="Arial" panose="020B0604020202020204" pitchFamily="34" charset="0"/>
              </a:rPr>
              <a:t>2025/26 Operating Plan</a:t>
            </a:r>
            <a:endParaRPr lang="en-CA" sz="54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58E9B4AE-672A-0205-CC58-5647F4E46EA5}"/>
              </a:ext>
            </a:extLst>
          </p:cNvPr>
          <p:cNvSpPr>
            <a:spLocks noGrp="1"/>
          </p:cNvSpPr>
          <p:nvPr>
            <p:ph type="subTitle" idx="1"/>
          </p:nvPr>
        </p:nvSpPr>
        <p:spPr>
          <a:xfrm>
            <a:off x="0" y="3595454"/>
            <a:ext cx="9144000" cy="1655762"/>
          </a:xfrm>
        </p:spPr>
        <p:txBody>
          <a:bodyPr/>
          <a:lstStyle/>
          <a:p>
            <a:r>
              <a:rPr lang="en-US" dirty="0">
                <a:latin typeface="Arial" panose="020B0604020202020204" pitchFamily="34" charset="0"/>
                <a:cs typeface="Arial" panose="020B0604020202020204" pitchFamily="34" charset="0"/>
              </a:rPr>
              <a:t>Community Care of West Niagara</a:t>
            </a:r>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0742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D9D5788-305B-4106-A7E0-89796A62CE64}"/>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A553F723-94DB-4CF3-B73E-06E036ACEC93}"/>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D26ED9CC-9873-493C-B012-62AB3285D9AF}"/>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C558AE-D57A-27D9-8C17-D06A81A3650B}"/>
              </a:ext>
            </a:extLst>
          </p:cNvPr>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Vision</a:t>
            </a:r>
            <a:endParaRPr lang="en-CA"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B4A8843-DB7C-EC10-4FB3-EA25690BD909}"/>
              </a:ext>
            </a:extLst>
          </p:cNvPr>
          <p:cNvSpPr>
            <a:spLocks noGrp="1"/>
          </p:cNvSpPr>
          <p:nvPr>
            <p:ph idx="1"/>
          </p:nvPr>
        </p:nvSpPr>
        <p:spPr/>
        <p:txBody>
          <a:bodyPr/>
          <a:lstStyle/>
          <a:p>
            <a:pPr marL="0" indent="0" algn="ctr">
              <a:buNone/>
            </a:pPr>
            <a:endParaRPr lang="en-US" dirty="0">
              <a:latin typeface="Arial" panose="020B0604020202020204" pitchFamily="34" charset="0"/>
              <a:cs typeface="Arial" panose="020B0604020202020204" pitchFamily="34" charset="0"/>
            </a:endParaRPr>
          </a:p>
          <a:p>
            <a:pPr marL="0" indent="0" algn="ctr">
              <a:buNone/>
            </a:pPr>
            <a:endParaRPr lang="en-US" dirty="0">
              <a:latin typeface="Arial" panose="020B0604020202020204" pitchFamily="34" charset="0"/>
              <a:cs typeface="Arial" panose="020B0604020202020204" pitchFamily="34" charset="0"/>
            </a:endParaRPr>
          </a:p>
          <a:p>
            <a:pPr marL="0" indent="0" algn="ctr">
              <a:buNone/>
            </a:pPr>
            <a:r>
              <a:rPr lang="en-US" dirty="0">
                <a:latin typeface="Arial" panose="020B0604020202020204" pitchFamily="34" charset="0"/>
                <a:cs typeface="Arial" panose="020B0604020202020204" pitchFamily="34" charset="0"/>
              </a:rPr>
              <a:t>“Growing our Community Beyond Hunger.”</a:t>
            </a:r>
            <a:endParaRPr lang="en-CA"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216CE9B-D2AB-E1C3-9C03-EE1884C3FD24}"/>
              </a:ext>
            </a:extLst>
          </p:cNvPr>
          <p:cNvSpPr>
            <a:spLocks noGrp="1"/>
          </p:cNvSpPr>
          <p:nvPr>
            <p:ph type="sldNum" sz="quarter" idx="12"/>
          </p:nvPr>
        </p:nvSpPr>
        <p:spPr/>
        <p:txBody>
          <a:bodyPr/>
          <a:lstStyle/>
          <a:p>
            <a:fld id="{96EDE84F-5566-486D-945B-D7A162C25F5E}" type="slidenum">
              <a:rPr lang="en-US" smtClean="0"/>
              <a:t>2</a:t>
            </a:fld>
            <a:endParaRPr lang="en-US" dirty="0"/>
          </a:p>
        </p:txBody>
      </p:sp>
    </p:spTree>
    <p:extLst>
      <p:ext uri="{BB962C8B-B14F-4D97-AF65-F5344CB8AC3E}">
        <p14:creationId xmlns:p14="http://schemas.microsoft.com/office/powerpoint/2010/main" val="2182010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B4B98-EBEB-CFAB-2D69-485341E35F8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18BBAFE-025B-36E9-6063-8714171B4CAE}"/>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508F4288-8873-C29B-0256-9969BFA50F34}"/>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8A0BE20-50F5-792A-3B9A-54D60C7F2032}"/>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CBFB527-5739-29D8-5CA1-AAE59B0010BE}"/>
              </a:ext>
            </a:extLst>
          </p:cNvPr>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Mission</a:t>
            </a:r>
            <a:endParaRPr lang="en-CA"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BAA9BF9-8A96-6F94-0882-133FA8308CF5}"/>
              </a:ext>
            </a:extLst>
          </p:cNvPr>
          <p:cNvSpPr>
            <a:spLocks noGrp="1"/>
          </p:cNvSpPr>
          <p:nvPr>
            <p:ph idx="1"/>
          </p:nvPr>
        </p:nvSpPr>
        <p:spPr/>
        <p:txBody>
          <a:bodyPr/>
          <a:lstStyle/>
          <a:p>
            <a:pPr marL="0" indent="0" algn="ctr">
              <a:buNone/>
            </a:pPr>
            <a:endParaRPr lang="en-US" dirty="0">
              <a:latin typeface="Arial" panose="020B0604020202020204" pitchFamily="34" charset="0"/>
              <a:cs typeface="Arial" panose="020B0604020202020204" pitchFamily="34" charset="0"/>
            </a:endParaRPr>
          </a:p>
          <a:p>
            <a:pPr marL="0" indent="0" algn="ctr">
              <a:buNone/>
            </a:pPr>
            <a:r>
              <a:rPr lang="en-US" dirty="0">
                <a:latin typeface="Arial" panose="020B0604020202020204" pitchFamily="34" charset="0"/>
                <a:cs typeface="Arial" panose="020B0604020202020204" pitchFamily="34" charset="0"/>
              </a:rPr>
              <a:t>“We exist to provide essential services and support to families and individuals in Lincoln facing economic hardship. Our goal is to bridge the journey of our vulnerable as they strive to restore balance and self-sufficiency.”</a:t>
            </a:r>
            <a:endParaRPr lang="en-CA"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EE1A39C-645D-E22C-DA8F-833C725D63CC}"/>
              </a:ext>
            </a:extLst>
          </p:cNvPr>
          <p:cNvSpPr>
            <a:spLocks noGrp="1"/>
          </p:cNvSpPr>
          <p:nvPr>
            <p:ph type="sldNum" sz="quarter" idx="12"/>
          </p:nvPr>
        </p:nvSpPr>
        <p:spPr/>
        <p:txBody>
          <a:bodyPr/>
          <a:lstStyle/>
          <a:p>
            <a:fld id="{96EDE84F-5566-486D-945B-D7A162C25F5E}" type="slidenum">
              <a:rPr lang="en-US" smtClean="0"/>
              <a:t>3</a:t>
            </a:fld>
            <a:endParaRPr lang="en-US" dirty="0"/>
          </a:p>
        </p:txBody>
      </p:sp>
    </p:spTree>
    <p:extLst>
      <p:ext uri="{BB962C8B-B14F-4D97-AF65-F5344CB8AC3E}">
        <p14:creationId xmlns:p14="http://schemas.microsoft.com/office/powerpoint/2010/main" val="3945045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D9D5788-305B-4106-A7E0-89796A62CE64}"/>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A553F723-94DB-4CF3-B73E-06E036ACEC93}"/>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D26ED9CC-9873-493C-B012-62AB3285D9AF}"/>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B8A7239-2FC4-0C21-AFC8-CA8D971C4B26}"/>
              </a:ext>
            </a:extLst>
          </p:cNvPr>
          <p:cNvSpPr>
            <a:spLocks noGrp="1"/>
          </p:cNvSpPr>
          <p:nvPr>
            <p:ph type="title"/>
          </p:nvPr>
        </p:nvSpPr>
        <p:spPr/>
        <p:txBody>
          <a:bodyPr/>
          <a:lstStyle/>
          <a:p>
            <a:pPr algn="ctr"/>
            <a:r>
              <a:rPr lang="en-US" b="1" dirty="0">
                <a:latin typeface="Arial" panose="020B0604020202020204" pitchFamily="34" charset="0"/>
                <a:cs typeface="Arial" panose="020B0604020202020204" pitchFamily="34" charset="0"/>
              </a:rPr>
              <a:t>Core Values and Guiding Principles</a:t>
            </a:r>
            <a:endParaRPr lang="en-CA"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A5DB499-2A7B-E6E2-816C-DA5AA5A8124A}"/>
              </a:ext>
            </a:extLst>
          </p:cNvPr>
          <p:cNvSpPr>
            <a:spLocks noGrp="1"/>
          </p:cNvSpPr>
          <p:nvPr>
            <p:ph idx="1"/>
          </p:nvPr>
        </p:nvSpPr>
        <p:spPr>
          <a:xfrm>
            <a:off x="1676400" y="1751667"/>
            <a:ext cx="10515600" cy="4351338"/>
          </a:xfrm>
        </p:spPr>
        <p:txBody>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Deliver impact through compassionate service</a:t>
            </a:r>
          </a:p>
          <a:p>
            <a:r>
              <a:rPr lang="en-US" dirty="0">
                <a:latin typeface="Arial" panose="020B0604020202020204" pitchFamily="34" charset="0"/>
                <a:cs typeface="Arial" panose="020B0604020202020204" pitchFamily="34" charset="0"/>
              </a:rPr>
              <a:t>Embrace and drive change with integrity</a:t>
            </a:r>
          </a:p>
          <a:p>
            <a:r>
              <a:rPr lang="en-US" dirty="0">
                <a:latin typeface="Arial" panose="020B0604020202020204" pitchFamily="34" charset="0"/>
                <a:cs typeface="Arial" panose="020B0604020202020204" pitchFamily="34" charset="0"/>
              </a:rPr>
              <a:t>Be relevant and respectful</a:t>
            </a:r>
          </a:p>
          <a:p>
            <a:r>
              <a:rPr lang="en-US" dirty="0">
                <a:latin typeface="Arial" panose="020B0604020202020204" pitchFamily="34" charset="0"/>
                <a:cs typeface="Arial" panose="020B0604020202020204" pitchFamily="34" charset="0"/>
              </a:rPr>
              <a:t>Foster community resilience and nurture hope</a:t>
            </a:r>
            <a:endParaRPr lang="en-CA"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CD7C86C-FFFD-5203-D001-B16D77399177}"/>
              </a:ext>
            </a:extLst>
          </p:cNvPr>
          <p:cNvSpPr>
            <a:spLocks noGrp="1"/>
          </p:cNvSpPr>
          <p:nvPr>
            <p:ph type="sldNum" sz="quarter" idx="12"/>
          </p:nvPr>
        </p:nvSpPr>
        <p:spPr/>
        <p:txBody>
          <a:bodyPr/>
          <a:lstStyle/>
          <a:p>
            <a:fld id="{96EDE84F-5566-486D-945B-D7A162C25F5E}" type="slidenum">
              <a:rPr lang="en-US" smtClean="0"/>
              <a:t>4</a:t>
            </a:fld>
            <a:endParaRPr lang="en-US" dirty="0"/>
          </a:p>
        </p:txBody>
      </p:sp>
    </p:spTree>
    <p:extLst>
      <p:ext uri="{BB962C8B-B14F-4D97-AF65-F5344CB8AC3E}">
        <p14:creationId xmlns:p14="http://schemas.microsoft.com/office/powerpoint/2010/main" val="900541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838C3-98BD-DB5E-2AAE-19B1906905C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FEEF6E2-D7C5-CB52-3A87-C369E3FFD751}"/>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75452ECF-FF4E-E3D9-BF5A-56E2E5AF3544}"/>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4FEF669-EFB6-2355-C0F6-924F95B3E900}"/>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7F06EF-9082-5172-7AE8-7A5E2240FE93}"/>
              </a:ext>
            </a:extLst>
          </p:cNvPr>
          <p:cNvSpPr>
            <a:spLocks noGrp="1"/>
          </p:cNvSpPr>
          <p:nvPr>
            <p:ph type="title"/>
          </p:nvPr>
        </p:nvSpPr>
        <p:spPr/>
        <p:txBody>
          <a:bodyPr>
            <a:normAutofit/>
          </a:bodyPr>
          <a:lstStyle/>
          <a:p>
            <a:pPr algn="ctr"/>
            <a:r>
              <a:rPr lang="en-US" sz="3600" b="1" dirty="0">
                <a:latin typeface="Arial" panose="020B0604020202020204" pitchFamily="34" charset="0"/>
                <a:cs typeface="Arial" panose="020B0604020202020204" pitchFamily="34" charset="0"/>
              </a:rPr>
              <a:t>Strategic Pillars and Key Strategic Outcomes </a:t>
            </a: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2025-2029</a:t>
            </a:r>
            <a:endParaRPr lang="en-CA" sz="36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36AF870-1531-FCF1-4DF4-A0BC750BD669}"/>
              </a:ext>
            </a:extLst>
          </p:cNvPr>
          <p:cNvSpPr>
            <a:spLocks noGrp="1"/>
          </p:cNvSpPr>
          <p:nvPr>
            <p:ph idx="1"/>
          </p:nvPr>
        </p:nvSpPr>
        <p:spPr>
          <a:xfrm>
            <a:off x="1049868" y="1690688"/>
            <a:ext cx="10515600" cy="4351338"/>
          </a:xfrm>
        </p:spPr>
        <p:txBody>
          <a:bodyPr>
            <a:normAutofit fontScale="70000" lnSpcReduction="20000"/>
          </a:bodyPr>
          <a:lstStyle/>
          <a:p>
            <a:pPr marL="0" indent="0">
              <a:buNone/>
            </a:pPr>
            <a:endParaRPr lang="en-US" b="1"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Enhancing quality of life for our clients:</a:t>
            </a:r>
          </a:p>
          <a:p>
            <a:pPr marL="514350" indent="-514350">
              <a:buFont typeface="+mj-lt"/>
              <a:buAutoNum type="arabicPeriod"/>
            </a:pPr>
            <a:r>
              <a:rPr lang="en-US" dirty="0">
                <a:latin typeface="Arial" panose="020B0604020202020204" pitchFamily="34" charset="0"/>
                <a:cs typeface="Arial" panose="020B0604020202020204" pitchFamily="34" charset="0"/>
              </a:rPr>
              <a:t>Served as a founding partner, driving FEED Niagara toward successful independence</a:t>
            </a:r>
          </a:p>
          <a:p>
            <a:pPr marL="514350" indent="-514350">
              <a:buFont typeface="+mj-lt"/>
              <a:buAutoNum type="arabicPeriod"/>
            </a:pPr>
            <a:r>
              <a:rPr lang="en-US" dirty="0">
                <a:latin typeface="Arial" panose="020B0604020202020204" pitchFamily="34" charset="0"/>
                <a:cs typeface="Arial" panose="020B0604020202020204" pitchFamily="34" charset="0"/>
              </a:rPr>
              <a:t>Expanded storage capacity and reach of food services</a:t>
            </a:r>
          </a:p>
          <a:p>
            <a:pPr marL="514350" indent="-514350">
              <a:buFont typeface="+mj-lt"/>
              <a:buAutoNum type="arabicPeriod"/>
            </a:pPr>
            <a:r>
              <a:rPr lang="en-US" dirty="0">
                <a:latin typeface="Arial" panose="020B0604020202020204" pitchFamily="34" charset="0"/>
                <a:cs typeface="Arial" panose="020B0604020202020204" pitchFamily="34" charset="0"/>
              </a:rPr>
              <a:t>Contributed meaningfully to the development of affordable housing in the Town of Lincoln</a:t>
            </a:r>
          </a:p>
          <a:p>
            <a:pPr marL="0" indent="0">
              <a:buNone/>
            </a:pPr>
            <a:endParaRPr lang="en-US"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Strengthening our curbside credibility:</a:t>
            </a:r>
          </a:p>
          <a:p>
            <a:pPr marL="514350" indent="-514350">
              <a:buFont typeface="+mj-lt"/>
              <a:buAutoNum type="arabicPeriod" startAt="4"/>
            </a:pPr>
            <a:r>
              <a:rPr lang="en-US" dirty="0">
                <a:latin typeface="Arial" panose="020B0604020202020204" pitchFamily="34" charset="0"/>
                <a:cs typeface="Arial" panose="020B0604020202020204" pitchFamily="34" charset="0"/>
              </a:rPr>
              <a:t>Obtained and maintained full accreditation</a:t>
            </a:r>
          </a:p>
          <a:p>
            <a:pPr marL="514350" indent="-514350">
              <a:buFont typeface="+mj-lt"/>
              <a:buAutoNum type="arabicPeriod" startAt="4"/>
            </a:pPr>
            <a:r>
              <a:rPr lang="en-US" dirty="0">
                <a:latin typeface="Arial" panose="020B0604020202020204" pitchFamily="34" charset="0"/>
                <a:cs typeface="Arial" panose="020B0604020202020204" pitchFamily="34" charset="0"/>
              </a:rPr>
              <a:t>Increased brand recognition as a leading social services agency in West Niagara</a:t>
            </a:r>
          </a:p>
          <a:p>
            <a:pPr marL="0" indent="0">
              <a:buNone/>
            </a:pPr>
            <a:endParaRPr lang="en-US"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Ensuring our long-term sustainability:</a:t>
            </a:r>
          </a:p>
          <a:p>
            <a:pPr marL="514350" indent="-514350">
              <a:buFont typeface="+mj-lt"/>
              <a:buAutoNum type="arabicPeriod" startAt="6"/>
            </a:pPr>
            <a:r>
              <a:rPr lang="en-US" dirty="0">
                <a:latin typeface="Arial" panose="020B0604020202020204" pitchFamily="34" charset="0"/>
                <a:cs typeface="Arial" panose="020B0604020202020204" pitchFamily="34" charset="0"/>
              </a:rPr>
              <a:t>Established a successful program for Legacy Giving and Major Gifts</a:t>
            </a:r>
            <a:endParaRPr lang="en-CA"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C13A453-B7A3-F663-5336-7EA11A4A1D75}"/>
              </a:ext>
            </a:extLst>
          </p:cNvPr>
          <p:cNvSpPr>
            <a:spLocks noGrp="1"/>
          </p:cNvSpPr>
          <p:nvPr>
            <p:ph type="sldNum" sz="quarter" idx="12"/>
          </p:nvPr>
        </p:nvSpPr>
        <p:spPr/>
        <p:txBody>
          <a:bodyPr/>
          <a:lstStyle/>
          <a:p>
            <a:fld id="{96EDE84F-5566-486D-945B-D7A162C25F5E}" type="slidenum">
              <a:rPr lang="en-US" smtClean="0"/>
              <a:t>5</a:t>
            </a:fld>
            <a:endParaRPr lang="en-US" dirty="0"/>
          </a:p>
        </p:txBody>
      </p:sp>
    </p:spTree>
    <p:extLst>
      <p:ext uri="{BB962C8B-B14F-4D97-AF65-F5344CB8AC3E}">
        <p14:creationId xmlns:p14="http://schemas.microsoft.com/office/powerpoint/2010/main" val="2440946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D9D5788-305B-4106-A7E0-89796A62CE64}"/>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A553F723-94DB-4CF3-B73E-06E036ACEC93}"/>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D26ED9CC-9873-493C-B012-62AB3285D9AF}"/>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5483577F-CAB2-3D33-9320-6ADF6DE42AE6}"/>
              </a:ext>
            </a:extLst>
          </p:cNvPr>
          <p:cNvSpPr>
            <a:spLocks noGrp="1"/>
          </p:cNvSpPr>
          <p:nvPr>
            <p:ph type="title"/>
          </p:nvPr>
        </p:nvSpPr>
        <p:spPr/>
        <p:txBody>
          <a:bodyPr>
            <a:normAutofit fontScale="90000"/>
          </a:bodyPr>
          <a:lstStyle/>
          <a:p>
            <a:pPr algn="ctr"/>
            <a:r>
              <a:rPr lang="en-US" b="1" dirty="0">
                <a:latin typeface="Arial" panose="020B0604020202020204" pitchFamily="34" charset="0"/>
                <a:cs typeface="Arial" panose="020B0604020202020204" pitchFamily="34" charset="0"/>
              </a:rPr>
              <a:t>2025/26 Operating Plan: </a:t>
            </a:r>
            <a:r>
              <a:rPr lang="en-US" dirty="0">
                <a:latin typeface="Arial" panose="020B0604020202020204" pitchFamily="34" charset="0"/>
                <a:cs typeface="Arial" panose="020B0604020202020204" pitchFamily="34" charset="0"/>
              </a:rPr>
              <a:t>KSO #1</a:t>
            </a:r>
            <a:br>
              <a:rPr lang="en-US"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A founding partner driving FEED Niagara toward successful independence</a:t>
            </a:r>
            <a:endParaRPr lang="en-CA" dirty="0">
              <a:latin typeface="Arial" panose="020B0604020202020204" pitchFamily="34" charset="0"/>
              <a:cs typeface="Arial" panose="020B0604020202020204" pitchFamily="34" charset="0"/>
            </a:endParaRPr>
          </a:p>
        </p:txBody>
      </p:sp>
      <p:graphicFrame>
        <p:nvGraphicFramePr>
          <p:cNvPr id="4" name="Table 4">
            <a:extLst>
              <a:ext uri="{FF2B5EF4-FFF2-40B4-BE49-F238E27FC236}">
                <a16:creationId xmlns:a16="http://schemas.microsoft.com/office/drawing/2014/main" id="{75E59BF2-28E6-760A-ED8E-7E33C9FA16AA}"/>
              </a:ext>
            </a:extLst>
          </p:cNvPr>
          <p:cNvGraphicFramePr>
            <a:graphicFrameLocks noGrp="1"/>
          </p:cNvGraphicFramePr>
          <p:nvPr>
            <p:ph idx="1"/>
            <p:extLst>
              <p:ext uri="{D42A27DB-BD31-4B8C-83A1-F6EECF244321}">
                <p14:modId xmlns:p14="http://schemas.microsoft.com/office/powerpoint/2010/main" val="622949021"/>
              </p:ext>
            </p:extLst>
          </p:nvPr>
        </p:nvGraphicFramePr>
        <p:xfrm>
          <a:off x="838200" y="1825625"/>
          <a:ext cx="10515598" cy="3175000"/>
        </p:xfrm>
        <a:graphic>
          <a:graphicData uri="http://schemas.openxmlformats.org/drawingml/2006/table">
            <a:tbl>
              <a:tblPr firstRow="1" bandRow="1">
                <a:tableStyleId>{5C22544A-7EE6-4342-B048-85BDC9FD1C3A}</a:tableStyleId>
              </a:tblPr>
              <a:tblGrid>
                <a:gridCol w="526676">
                  <a:extLst>
                    <a:ext uri="{9D8B030D-6E8A-4147-A177-3AD203B41FA5}">
                      <a16:colId xmlns:a16="http://schemas.microsoft.com/office/drawing/2014/main" val="3243592458"/>
                    </a:ext>
                  </a:extLst>
                </a:gridCol>
                <a:gridCol w="3729823">
                  <a:extLst>
                    <a:ext uri="{9D8B030D-6E8A-4147-A177-3AD203B41FA5}">
                      <a16:colId xmlns:a16="http://schemas.microsoft.com/office/drawing/2014/main" val="491875117"/>
                    </a:ext>
                  </a:extLst>
                </a:gridCol>
                <a:gridCol w="882519">
                  <a:extLst>
                    <a:ext uri="{9D8B030D-6E8A-4147-A177-3AD203B41FA5}">
                      <a16:colId xmlns:a16="http://schemas.microsoft.com/office/drawing/2014/main" val="493729207"/>
                    </a:ext>
                  </a:extLst>
                </a:gridCol>
                <a:gridCol w="1069041">
                  <a:extLst>
                    <a:ext uri="{9D8B030D-6E8A-4147-A177-3AD203B41FA5}">
                      <a16:colId xmlns:a16="http://schemas.microsoft.com/office/drawing/2014/main" val="705978462"/>
                    </a:ext>
                  </a:extLst>
                </a:gridCol>
                <a:gridCol w="1264023">
                  <a:extLst>
                    <a:ext uri="{9D8B030D-6E8A-4147-A177-3AD203B41FA5}">
                      <a16:colId xmlns:a16="http://schemas.microsoft.com/office/drawing/2014/main" val="1766136216"/>
                    </a:ext>
                  </a:extLst>
                </a:gridCol>
                <a:gridCol w="658906">
                  <a:extLst>
                    <a:ext uri="{9D8B030D-6E8A-4147-A177-3AD203B41FA5}">
                      <a16:colId xmlns:a16="http://schemas.microsoft.com/office/drawing/2014/main" val="1660284405"/>
                    </a:ext>
                  </a:extLst>
                </a:gridCol>
                <a:gridCol w="2384610">
                  <a:extLst>
                    <a:ext uri="{9D8B030D-6E8A-4147-A177-3AD203B41FA5}">
                      <a16:colId xmlns:a16="http://schemas.microsoft.com/office/drawing/2014/main" val="3623983216"/>
                    </a:ext>
                  </a:extLst>
                </a:gridCol>
              </a:tblGrid>
              <a:tr h="370840">
                <a:tc>
                  <a:txBody>
                    <a:bodyPr/>
                    <a:lstStyle/>
                    <a:p>
                      <a:pPr algn="ctr"/>
                      <a:endParaRPr lang="en-CA"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Initiative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Owner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Contributor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Deadline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Status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Notes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361154517"/>
                  </a:ext>
                </a:extLst>
              </a:tr>
              <a:tr h="370840">
                <a:tc>
                  <a:txBody>
                    <a:bodyPr/>
                    <a:lstStyle/>
                    <a:p>
                      <a:pPr algn="ctr"/>
                      <a:r>
                        <a:rPr lang="en-US" sz="1400" dirty="0">
                          <a:latin typeface="Arial" panose="020B0604020202020204" pitchFamily="34" charset="0"/>
                          <a:cs typeface="Arial" panose="020B0604020202020204" pitchFamily="34" charset="0"/>
                        </a:rPr>
                        <a:t>1-A</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dirty="0">
                          <a:latin typeface="Arial" panose="020B0604020202020204" pitchFamily="34" charset="0"/>
                          <a:cs typeface="Arial" panose="020B0604020202020204" pitchFamily="34" charset="0"/>
                        </a:rPr>
                        <a:t>Complete ratification of MOU for FEED Niagara members</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a:latin typeface="Arial" panose="020B0604020202020204" pitchFamily="34" charset="0"/>
                          <a:cs typeface="Arial" panose="020B0604020202020204" pitchFamily="34" charset="0"/>
                        </a:rPr>
                        <a:t>Emma</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400" b="0" dirty="0">
                          <a:solidFill>
                            <a:schemeClr val="tx1"/>
                          </a:solidFill>
                          <a:latin typeface="Arial" panose="020B0604020202020204" pitchFamily="34" charset="0"/>
                          <a:cs typeface="Arial" panose="020B0604020202020204" pitchFamily="34" charset="0"/>
                        </a:rPr>
                        <a:t>Carole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July</a:t>
                      </a:r>
                    </a:p>
                    <a:p>
                      <a:pPr algn="ctr"/>
                      <a:r>
                        <a:rPr lang="en-US" sz="1400" b="0" dirty="0">
                          <a:solidFill>
                            <a:schemeClr val="tx1"/>
                          </a:solidFill>
                          <a:latin typeface="Arial" panose="020B0604020202020204" pitchFamily="34" charset="0"/>
                          <a:cs typeface="Arial" panose="020B0604020202020204" pitchFamily="34" charset="0"/>
                        </a:rPr>
                        <a:t>15/25</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2355898"/>
                  </a:ext>
                </a:extLst>
              </a:tr>
              <a:tr h="370840">
                <a:tc>
                  <a:txBody>
                    <a:bodyPr/>
                    <a:lstStyle/>
                    <a:p>
                      <a:pPr algn="ctr"/>
                      <a:r>
                        <a:rPr lang="en-US" sz="1400" dirty="0">
                          <a:latin typeface="Arial" panose="020B0604020202020204" pitchFamily="34" charset="0"/>
                          <a:cs typeface="Arial" panose="020B0604020202020204" pitchFamily="34" charset="0"/>
                        </a:rPr>
                        <a:t>1-B</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dirty="0">
                          <a:latin typeface="Arial" panose="020B0604020202020204" pitchFamily="34" charset="0"/>
                          <a:cs typeface="Arial" panose="020B0604020202020204" pitchFamily="34" charset="0"/>
                        </a:rPr>
                        <a:t>Hire and onboard new FEED Niagara manager</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a:latin typeface="Arial" panose="020B0604020202020204" pitchFamily="34" charset="0"/>
                          <a:cs typeface="Arial" panose="020B0604020202020204" pitchFamily="34" charset="0"/>
                        </a:rPr>
                        <a:t>Carole</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Emma</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October 31/25</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2300883"/>
                  </a:ext>
                </a:extLst>
              </a:tr>
              <a:tr h="370840">
                <a:tc>
                  <a:txBody>
                    <a:bodyPr/>
                    <a:lstStyle/>
                    <a:p>
                      <a:pPr algn="ctr"/>
                      <a:r>
                        <a:rPr lang="en-US" sz="1400" dirty="0">
                          <a:latin typeface="Arial" panose="020B0604020202020204" pitchFamily="34" charset="0"/>
                          <a:cs typeface="Arial" panose="020B0604020202020204" pitchFamily="34" charset="0"/>
                        </a:rPr>
                        <a:t>1-C</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dirty="0">
                          <a:latin typeface="Arial" panose="020B0604020202020204" pitchFamily="34" charset="0"/>
                          <a:cs typeface="Arial" panose="020B0604020202020204" pitchFamily="34" charset="0"/>
                        </a:rPr>
                        <a:t>Document critical path for FEED Niagara independence</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a:latin typeface="Arial" panose="020B0604020202020204" pitchFamily="34" charset="0"/>
                          <a:cs typeface="Arial" panose="020B0604020202020204" pitchFamily="34" charset="0"/>
                        </a:rPr>
                        <a:t>Carole</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400" b="0" dirty="0">
                          <a:solidFill>
                            <a:schemeClr val="tx1"/>
                          </a:solidFill>
                          <a:latin typeface="Arial" panose="020B0604020202020204" pitchFamily="34" charset="0"/>
                          <a:cs typeface="Arial" panose="020B0604020202020204" pitchFamily="34" charset="0"/>
                        </a:rPr>
                        <a:t>F/N Manager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January 31/26</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647639"/>
                  </a:ext>
                </a:extLst>
              </a:tr>
              <a:tr h="370840">
                <a:tc>
                  <a:txBody>
                    <a:bodyPr/>
                    <a:lstStyle/>
                    <a:p>
                      <a:pPr algn="ctr"/>
                      <a:r>
                        <a:rPr lang="en-US" sz="1400" dirty="0">
                          <a:latin typeface="Arial" panose="020B0604020202020204" pitchFamily="34" charset="0"/>
                          <a:cs typeface="Arial" panose="020B0604020202020204" pitchFamily="34" charset="0"/>
                        </a:rPr>
                        <a:t>1-D</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dirty="0">
                          <a:latin typeface="Arial" panose="020B0604020202020204" pitchFamily="34" charset="0"/>
                          <a:cs typeface="Arial" panose="020B0604020202020204" pitchFamily="34" charset="0"/>
                        </a:rPr>
                        <a:t>Fulfill requirements of 3 FEED Niagara grants</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a:latin typeface="Arial" panose="020B0604020202020204" pitchFamily="34" charset="0"/>
                          <a:cs typeface="Arial" panose="020B0604020202020204" pitchFamily="34" charset="0"/>
                        </a:rPr>
                        <a:t>Emma</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Nicole</a:t>
                      </a:r>
                    </a:p>
                    <a:p>
                      <a:pPr algn="ctr"/>
                      <a:r>
                        <a:rPr lang="en-US" sz="1400" b="0" dirty="0">
                          <a:solidFill>
                            <a:schemeClr val="tx1"/>
                          </a:solidFill>
                          <a:latin typeface="Arial" panose="020B0604020202020204" pitchFamily="34" charset="0"/>
                          <a:cs typeface="Arial" panose="020B0604020202020204" pitchFamily="34" charset="0"/>
                        </a:rPr>
                        <a:t>Carole</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January 31/26</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5461668"/>
                  </a:ext>
                </a:extLst>
              </a:tr>
              <a:tr h="370840">
                <a:tc>
                  <a:txBody>
                    <a:bodyPr/>
                    <a:lstStyle/>
                    <a:p>
                      <a:pPr algn="ctr"/>
                      <a:r>
                        <a:rPr lang="en-US" sz="1400" dirty="0">
                          <a:latin typeface="Arial" panose="020B0604020202020204" pitchFamily="34" charset="0"/>
                          <a:cs typeface="Arial" panose="020B0604020202020204" pitchFamily="34" charset="0"/>
                        </a:rPr>
                        <a:t>1-E</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dirty="0">
                          <a:latin typeface="Arial" panose="020B0604020202020204" pitchFamily="34" charset="0"/>
                          <a:cs typeface="Arial" panose="020B0604020202020204" pitchFamily="34" charset="0"/>
                        </a:rPr>
                        <a:t>Identify and secure physical space for FEED Niagara</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a:latin typeface="Arial" panose="020B0604020202020204" pitchFamily="34" charset="0"/>
                          <a:cs typeface="Arial" panose="020B0604020202020204" pitchFamily="34" charset="0"/>
                        </a:rPr>
                        <a:t>Carole</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0" dirty="0">
                          <a:solidFill>
                            <a:schemeClr val="tx1"/>
                          </a:solidFill>
                          <a:latin typeface="Arial" panose="020B0604020202020204" pitchFamily="34" charset="0"/>
                          <a:cs typeface="Arial" panose="020B0604020202020204" pitchFamily="34" charset="0"/>
                        </a:rPr>
                        <a:t>F/N Manager</a:t>
                      </a:r>
                    </a:p>
                    <a:p>
                      <a:pPr algn="ct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December 31/25</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400" dirty="0">
                          <a:latin typeface="Arial" panose="020B0604020202020204" pitchFamily="34" charset="0"/>
                          <a:cs typeface="Arial" panose="020B0604020202020204" pitchFamily="34" charset="0"/>
                        </a:rPr>
                        <a:t>In consultation with FN Consortium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3458578"/>
                  </a:ext>
                </a:extLst>
              </a:tr>
            </a:tbl>
          </a:graphicData>
        </a:graphic>
      </p:graphicFrame>
      <p:sp>
        <p:nvSpPr>
          <p:cNvPr id="9" name="Slide Number Placeholder 8">
            <a:extLst>
              <a:ext uri="{FF2B5EF4-FFF2-40B4-BE49-F238E27FC236}">
                <a16:creationId xmlns:a16="http://schemas.microsoft.com/office/drawing/2014/main" id="{5CF92602-9923-9143-0BBC-6907E4873738}"/>
              </a:ext>
            </a:extLst>
          </p:cNvPr>
          <p:cNvSpPr>
            <a:spLocks noGrp="1"/>
          </p:cNvSpPr>
          <p:nvPr>
            <p:ph type="sldNum" sz="quarter" idx="12"/>
          </p:nvPr>
        </p:nvSpPr>
        <p:spPr/>
        <p:txBody>
          <a:bodyPr/>
          <a:lstStyle/>
          <a:p>
            <a:fld id="{96EDE84F-5566-486D-945B-D7A162C25F5E}" type="slidenum">
              <a:rPr lang="en-US" smtClean="0"/>
              <a:t>6</a:t>
            </a:fld>
            <a:endParaRPr lang="en-US" dirty="0"/>
          </a:p>
        </p:txBody>
      </p:sp>
    </p:spTree>
    <p:extLst>
      <p:ext uri="{BB962C8B-B14F-4D97-AF65-F5344CB8AC3E}">
        <p14:creationId xmlns:p14="http://schemas.microsoft.com/office/powerpoint/2010/main" val="3819977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CBE9D-CDAF-3DBD-B1F2-3B7CD37688D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90AE2E6-C846-6C81-1D41-EB465B26FD00}"/>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3A761BD6-F1D8-F11F-4717-B7F8481225B9}"/>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94D4E57-67B0-ABA5-AB5D-FD2697BEFD00}"/>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8D353B95-7E7A-97DD-667B-1DD6816DFA3D}"/>
              </a:ext>
            </a:extLst>
          </p:cNvPr>
          <p:cNvSpPr>
            <a:spLocks noGrp="1"/>
          </p:cNvSpPr>
          <p:nvPr>
            <p:ph type="title"/>
          </p:nvPr>
        </p:nvSpPr>
        <p:spPr/>
        <p:txBody>
          <a:bodyPr>
            <a:normAutofit/>
          </a:bodyPr>
          <a:lstStyle/>
          <a:p>
            <a:pPr algn="ctr"/>
            <a:r>
              <a:rPr lang="en-US" b="1" dirty="0">
                <a:latin typeface="Arial" panose="020B0604020202020204" pitchFamily="34" charset="0"/>
                <a:cs typeface="Arial" panose="020B0604020202020204" pitchFamily="34" charset="0"/>
              </a:rPr>
              <a:t>2025/26 Operating Plan: </a:t>
            </a:r>
            <a:r>
              <a:rPr lang="en-US" dirty="0">
                <a:latin typeface="Arial" panose="020B0604020202020204" pitchFamily="34" charset="0"/>
                <a:cs typeface="Arial" panose="020B0604020202020204" pitchFamily="34" charset="0"/>
              </a:rPr>
              <a:t>KSO #2</a:t>
            </a:r>
            <a:br>
              <a:rPr lang="en-US"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Expanded storage capacity and reach of food services</a:t>
            </a:r>
            <a:endParaRPr lang="en-CA" dirty="0">
              <a:latin typeface="Arial" panose="020B0604020202020204" pitchFamily="34" charset="0"/>
              <a:cs typeface="Arial" panose="020B0604020202020204" pitchFamily="34" charset="0"/>
            </a:endParaRPr>
          </a:p>
        </p:txBody>
      </p:sp>
      <p:graphicFrame>
        <p:nvGraphicFramePr>
          <p:cNvPr id="4" name="Table 4">
            <a:extLst>
              <a:ext uri="{FF2B5EF4-FFF2-40B4-BE49-F238E27FC236}">
                <a16:creationId xmlns:a16="http://schemas.microsoft.com/office/drawing/2014/main" id="{E2134FC5-DFEB-512D-4633-984874C6076F}"/>
              </a:ext>
            </a:extLst>
          </p:cNvPr>
          <p:cNvGraphicFramePr>
            <a:graphicFrameLocks noGrp="1"/>
          </p:cNvGraphicFramePr>
          <p:nvPr>
            <p:ph idx="1"/>
            <p:extLst>
              <p:ext uri="{D42A27DB-BD31-4B8C-83A1-F6EECF244321}">
                <p14:modId xmlns:p14="http://schemas.microsoft.com/office/powerpoint/2010/main" val="2371830774"/>
              </p:ext>
            </p:extLst>
          </p:nvPr>
        </p:nvGraphicFramePr>
        <p:xfrm>
          <a:off x="838200" y="1825625"/>
          <a:ext cx="10515596" cy="2748280"/>
        </p:xfrm>
        <a:graphic>
          <a:graphicData uri="http://schemas.openxmlformats.org/drawingml/2006/table">
            <a:tbl>
              <a:tblPr firstRow="1" bandRow="1">
                <a:tableStyleId>{5C22544A-7EE6-4342-B048-85BDC9FD1C3A}</a:tableStyleId>
              </a:tblPr>
              <a:tblGrid>
                <a:gridCol w="520573">
                  <a:extLst>
                    <a:ext uri="{9D8B030D-6E8A-4147-A177-3AD203B41FA5}">
                      <a16:colId xmlns:a16="http://schemas.microsoft.com/office/drawing/2014/main" val="3243592458"/>
                    </a:ext>
                  </a:extLst>
                </a:gridCol>
                <a:gridCol w="3686608">
                  <a:extLst>
                    <a:ext uri="{9D8B030D-6E8A-4147-A177-3AD203B41FA5}">
                      <a16:colId xmlns:a16="http://schemas.microsoft.com/office/drawing/2014/main" val="491875117"/>
                    </a:ext>
                  </a:extLst>
                </a:gridCol>
                <a:gridCol w="872294">
                  <a:extLst>
                    <a:ext uri="{9D8B030D-6E8A-4147-A177-3AD203B41FA5}">
                      <a16:colId xmlns:a16="http://schemas.microsoft.com/office/drawing/2014/main" val="493729207"/>
                    </a:ext>
                  </a:extLst>
                </a:gridCol>
                <a:gridCol w="1056654">
                  <a:extLst>
                    <a:ext uri="{9D8B030D-6E8A-4147-A177-3AD203B41FA5}">
                      <a16:colId xmlns:a16="http://schemas.microsoft.com/office/drawing/2014/main" val="705978462"/>
                    </a:ext>
                  </a:extLst>
                </a:gridCol>
                <a:gridCol w="1329125">
                  <a:extLst>
                    <a:ext uri="{9D8B030D-6E8A-4147-A177-3AD203B41FA5}">
                      <a16:colId xmlns:a16="http://schemas.microsoft.com/office/drawing/2014/main" val="1766136216"/>
                    </a:ext>
                  </a:extLst>
                </a:gridCol>
                <a:gridCol w="651271">
                  <a:extLst>
                    <a:ext uri="{9D8B030D-6E8A-4147-A177-3AD203B41FA5}">
                      <a16:colId xmlns:a16="http://schemas.microsoft.com/office/drawing/2014/main" val="1660284405"/>
                    </a:ext>
                  </a:extLst>
                </a:gridCol>
                <a:gridCol w="2399071">
                  <a:extLst>
                    <a:ext uri="{9D8B030D-6E8A-4147-A177-3AD203B41FA5}">
                      <a16:colId xmlns:a16="http://schemas.microsoft.com/office/drawing/2014/main" val="3623983216"/>
                    </a:ext>
                  </a:extLst>
                </a:gridCol>
              </a:tblGrid>
              <a:tr h="370840">
                <a:tc>
                  <a:txBody>
                    <a:bodyPr/>
                    <a:lstStyle/>
                    <a:p>
                      <a:pPr algn="ctr"/>
                      <a:endParaRPr lang="en-CA"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Initiative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Owner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Contributor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Deadline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Status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Notes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361154517"/>
                  </a:ext>
                </a:extLst>
              </a:tr>
              <a:tr h="370840">
                <a:tc>
                  <a:txBody>
                    <a:bodyPr/>
                    <a:lstStyle/>
                    <a:p>
                      <a:pPr algn="ctr"/>
                      <a:r>
                        <a:rPr lang="en-US" sz="1200" dirty="0">
                          <a:latin typeface="Arial" panose="020B0604020202020204" pitchFamily="34" charset="0"/>
                          <a:cs typeface="Arial" panose="020B0604020202020204" pitchFamily="34" charset="0"/>
                        </a:rPr>
                        <a:t>2-A</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Complete staff-level assessment of BDSS and other off-site alternatives, with recommendations to the Board</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Nicole</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Carole</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September 24/25</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CA" sz="1200" dirty="0">
                        <a:highlight>
                          <a:srgbClr val="FFFF00"/>
                        </a:highligh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2355898"/>
                  </a:ext>
                </a:extLst>
              </a:tr>
              <a:tr h="370840">
                <a:tc>
                  <a:txBody>
                    <a:bodyPr/>
                    <a:lstStyle/>
                    <a:p>
                      <a:pPr algn="ctr"/>
                      <a:r>
                        <a:rPr lang="en-US" sz="1200" dirty="0">
                          <a:latin typeface="Arial" panose="020B0604020202020204" pitchFamily="34" charset="0"/>
                          <a:cs typeface="Arial" panose="020B0604020202020204" pitchFamily="34" charset="0"/>
                        </a:rPr>
                        <a:t>2-B</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dirty="0">
                          <a:latin typeface="Arial" panose="020B0604020202020204" pitchFamily="34" charset="0"/>
                          <a:cs typeface="Arial" panose="020B0604020202020204" pitchFamily="34" charset="0"/>
                        </a:rPr>
                        <a:t>Complete food capacity analysis</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latin typeface="Arial" panose="020B0604020202020204" pitchFamily="34" charset="0"/>
                          <a:cs typeface="Arial" panose="020B0604020202020204" pitchFamily="34" charset="0"/>
                        </a:rPr>
                        <a:t>Nicole</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1" dirty="0">
                          <a:solidFill>
                            <a:schemeClr val="tx1"/>
                          </a:solidFill>
                          <a:latin typeface="Arial" panose="020B0604020202020204" pitchFamily="34" charset="0"/>
                          <a:cs typeface="Arial" panose="020B0604020202020204" pitchFamily="34" charset="0"/>
                        </a:rPr>
                        <a:t>Carole</a:t>
                      </a:r>
                      <a:endParaRPr lang="en-C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panose="020B0604020202020204" pitchFamily="34" charset="0"/>
                          <a:cs typeface="Arial" panose="020B0604020202020204" pitchFamily="34" charset="0"/>
                        </a:rPr>
                        <a:t>November 1/25</a:t>
                      </a:r>
                      <a:endParaRPr lang="en-CA" sz="1200" b="0" dirty="0">
                        <a:solidFill>
                          <a:schemeClr val="tx1"/>
                        </a:solidFill>
                        <a:latin typeface="Arial" panose="020B0604020202020204" pitchFamily="34" charset="0"/>
                        <a:cs typeface="Arial" panose="020B0604020202020204" pitchFamily="34" charset="0"/>
                      </a:endParaRPr>
                    </a:p>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12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2300883"/>
                  </a:ext>
                </a:extLst>
              </a:tr>
              <a:tr h="370840">
                <a:tc>
                  <a:txBody>
                    <a:bodyPr/>
                    <a:lstStyle/>
                    <a:p>
                      <a:pPr algn="ctr"/>
                      <a:r>
                        <a:rPr lang="en-US" sz="1200" dirty="0">
                          <a:latin typeface="Arial" panose="020B0604020202020204" pitchFamily="34" charset="0"/>
                          <a:cs typeface="Arial" panose="020B0604020202020204" pitchFamily="34" charset="0"/>
                        </a:rPr>
                        <a:t>2-C</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dirty="0">
                          <a:latin typeface="Arial" panose="020B0604020202020204" pitchFamily="34" charset="0"/>
                          <a:cs typeface="Arial" panose="020B0604020202020204" pitchFamily="34" charset="0"/>
                        </a:rPr>
                        <a:t>Publish food recovery (i.e. foodrescue.ca) analysis and report</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latin typeface="Arial" panose="020B0604020202020204" pitchFamily="34" charset="0"/>
                          <a:cs typeface="Arial" panose="020B0604020202020204" pitchFamily="34" charset="0"/>
                        </a:rPr>
                        <a:t>Lynda</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panose="020B0604020202020204" pitchFamily="34" charset="0"/>
                          <a:cs typeface="Arial" panose="020B0604020202020204" pitchFamily="34" charset="0"/>
                        </a:rPr>
                        <a:t>November 1/25</a:t>
                      </a:r>
                      <a:endParaRPr lang="en-CA" sz="1200" b="0" dirty="0">
                        <a:solidFill>
                          <a:schemeClr val="tx1"/>
                        </a:solidFill>
                        <a:latin typeface="Arial" panose="020B0604020202020204" pitchFamily="34" charset="0"/>
                        <a:cs typeface="Arial" panose="020B0604020202020204" pitchFamily="34" charset="0"/>
                      </a:endParaRPr>
                    </a:p>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647639"/>
                  </a:ext>
                </a:extLst>
              </a:tr>
              <a:tr h="370840">
                <a:tc>
                  <a:txBody>
                    <a:bodyPr/>
                    <a:lstStyle/>
                    <a:p>
                      <a:pPr algn="ctr"/>
                      <a:r>
                        <a:rPr lang="en-US" sz="1200" dirty="0">
                          <a:latin typeface="Arial" panose="020B0604020202020204" pitchFamily="34" charset="0"/>
                          <a:cs typeface="Arial" panose="020B0604020202020204" pitchFamily="34" charset="0"/>
                        </a:rPr>
                        <a:t>2-D</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Create and finalize a plan to re-establish ongoing service in Vineland</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Emma</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Carole</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200" b="0" dirty="0">
                          <a:solidFill>
                            <a:schemeClr val="tx1"/>
                          </a:solidFill>
                          <a:latin typeface="Arial" panose="020B0604020202020204" pitchFamily="34" charset="0"/>
                          <a:cs typeface="Arial" panose="020B0604020202020204" pitchFamily="34" charset="0"/>
                        </a:rPr>
                        <a:t>F/N Manager</a:t>
                      </a:r>
                    </a:p>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November 1/25</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l">
                        <a:buFontTx/>
                        <a:buNone/>
                      </a:pPr>
                      <a:r>
                        <a:rPr lang="en-US" sz="1200" b="0" dirty="0">
                          <a:latin typeface="Arial" panose="020B0604020202020204" pitchFamily="34" charset="0"/>
                          <a:cs typeface="Arial" panose="020B0604020202020204" pitchFamily="34" charset="0"/>
                        </a:rPr>
                        <a:t>Includes developing KPIs for Vineland operations</a:t>
                      </a:r>
                      <a:endParaRPr lang="en-CA" sz="1200"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3583008"/>
                  </a:ext>
                </a:extLst>
              </a:tr>
            </a:tbl>
          </a:graphicData>
        </a:graphic>
      </p:graphicFrame>
      <p:sp>
        <p:nvSpPr>
          <p:cNvPr id="2" name="Slide Number Placeholder 1">
            <a:extLst>
              <a:ext uri="{FF2B5EF4-FFF2-40B4-BE49-F238E27FC236}">
                <a16:creationId xmlns:a16="http://schemas.microsoft.com/office/drawing/2014/main" id="{DBC8A764-B42C-B81E-6A41-83D3B2476B56}"/>
              </a:ext>
            </a:extLst>
          </p:cNvPr>
          <p:cNvSpPr>
            <a:spLocks noGrp="1"/>
          </p:cNvSpPr>
          <p:nvPr>
            <p:ph type="sldNum" sz="quarter" idx="12"/>
          </p:nvPr>
        </p:nvSpPr>
        <p:spPr/>
        <p:txBody>
          <a:bodyPr/>
          <a:lstStyle/>
          <a:p>
            <a:fld id="{96EDE84F-5566-486D-945B-D7A162C25F5E}" type="slidenum">
              <a:rPr lang="en-US" smtClean="0"/>
              <a:t>7</a:t>
            </a:fld>
            <a:endParaRPr lang="en-US" dirty="0"/>
          </a:p>
        </p:txBody>
      </p:sp>
    </p:spTree>
    <p:extLst>
      <p:ext uri="{BB962C8B-B14F-4D97-AF65-F5344CB8AC3E}">
        <p14:creationId xmlns:p14="http://schemas.microsoft.com/office/powerpoint/2010/main" val="4271549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28AA2-A146-DB0D-11BD-01831884AF6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5EE71B2-06C9-A51E-329C-CC67C1426870}"/>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5BF155B3-9FF0-BD4E-30C4-DCE490920B52}"/>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34F6603-9315-FA17-7F16-7DE4F2A15BED}"/>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630A446B-CE04-3BD3-0DA3-1E910E619114}"/>
              </a:ext>
            </a:extLst>
          </p:cNvPr>
          <p:cNvSpPr>
            <a:spLocks noGrp="1"/>
          </p:cNvSpPr>
          <p:nvPr>
            <p:ph type="title"/>
          </p:nvPr>
        </p:nvSpPr>
        <p:spPr/>
        <p:txBody>
          <a:bodyPr>
            <a:normAutofit fontScale="90000"/>
          </a:bodyPr>
          <a:lstStyle/>
          <a:p>
            <a:pPr algn="ctr"/>
            <a:r>
              <a:rPr lang="en-US" b="1" dirty="0">
                <a:latin typeface="Arial" panose="020B0604020202020204" pitchFamily="34" charset="0"/>
                <a:cs typeface="Arial" panose="020B0604020202020204" pitchFamily="34" charset="0"/>
              </a:rPr>
              <a:t>2025/26 Operating Plan: </a:t>
            </a:r>
            <a:r>
              <a:rPr lang="en-US" dirty="0">
                <a:latin typeface="Arial" panose="020B0604020202020204" pitchFamily="34" charset="0"/>
                <a:cs typeface="Arial" panose="020B0604020202020204" pitchFamily="34" charset="0"/>
              </a:rPr>
              <a:t>KSO #3</a:t>
            </a:r>
            <a:br>
              <a:rPr lang="en-US"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A meaningful contributor to the development of affordable housing in the Town of Lincoln</a:t>
            </a:r>
            <a:br>
              <a:rPr lang="en-US" sz="2700" dirty="0">
                <a:latin typeface="Arial" panose="020B0604020202020204" pitchFamily="34" charset="0"/>
                <a:cs typeface="Arial" panose="020B0604020202020204" pitchFamily="34" charset="0"/>
              </a:rPr>
            </a:br>
            <a:endParaRPr lang="en-CA" sz="2700" dirty="0">
              <a:latin typeface="Arial" panose="020B0604020202020204" pitchFamily="34" charset="0"/>
              <a:cs typeface="Arial" panose="020B0604020202020204" pitchFamily="34" charset="0"/>
            </a:endParaRPr>
          </a:p>
        </p:txBody>
      </p:sp>
      <p:graphicFrame>
        <p:nvGraphicFramePr>
          <p:cNvPr id="4" name="Table 4">
            <a:extLst>
              <a:ext uri="{FF2B5EF4-FFF2-40B4-BE49-F238E27FC236}">
                <a16:creationId xmlns:a16="http://schemas.microsoft.com/office/drawing/2014/main" id="{2CE22777-A6AA-9BCD-C422-28E7CBDCD170}"/>
              </a:ext>
            </a:extLst>
          </p:cNvPr>
          <p:cNvGraphicFramePr>
            <a:graphicFrameLocks noGrp="1"/>
          </p:cNvGraphicFramePr>
          <p:nvPr>
            <p:ph idx="1"/>
            <p:extLst>
              <p:ext uri="{D42A27DB-BD31-4B8C-83A1-F6EECF244321}">
                <p14:modId xmlns:p14="http://schemas.microsoft.com/office/powerpoint/2010/main" val="3793779188"/>
              </p:ext>
            </p:extLst>
          </p:nvPr>
        </p:nvGraphicFramePr>
        <p:xfrm>
          <a:off x="838200" y="1825625"/>
          <a:ext cx="10515597" cy="1198880"/>
        </p:xfrm>
        <a:graphic>
          <a:graphicData uri="http://schemas.openxmlformats.org/drawingml/2006/table">
            <a:tbl>
              <a:tblPr firstRow="1" bandRow="1">
                <a:tableStyleId>{5C22544A-7EE6-4342-B048-85BDC9FD1C3A}</a:tableStyleId>
              </a:tblPr>
              <a:tblGrid>
                <a:gridCol w="520573">
                  <a:extLst>
                    <a:ext uri="{9D8B030D-6E8A-4147-A177-3AD203B41FA5}">
                      <a16:colId xmlns:a16="http://schemas.microsoft.com/office/drawing/2014/main" val="3243592458"/>
                    </a:ext>
                  </a:extLst>
                </a:gridCol>
                <a:gridCol w="3686609">
                  <a:extLst>
                    <a:ext uri="{9D8B030D-6E8A-4147-A177-3AD203B41FA5}">
                      <a16:colId xmlns:a16="http://schemas.microsoft.com/office/drawing/2014/main" val="491875117"/>
                    </a:ext>
                  </a:extLst>
                </a:gridCol>
                <a:gridCol w="872294">
                  <a:extLst>
                    <a:ext uri="{9D8B030D-6E8A-4147-A177-3AD203B41FA5}">
                      <a16:colId xmlns:a16="http://schemas.microsoft.com/office/drawing/2014/main" val="493729207"/>
                    </a:ext>
                  </a:extLst>
                </a:gridCol>
                <a:gridCol w="1056654">
                  <a:extLst>
                    <a:ext uri="{9D8B030D-6E8A-4147-A177-3AD203B41FA5}">
                      <a16:colId xmlns:a16="http://schemas.microsoft.com/office/drawing/2014/main" val="705978462"/>
                    </a:ext>
                  </a:extLst>
                </a:gridCol>
                <a:gridCol w="1329125">
                  <a:extLst>
                    <a:ext uri="{9D8B030D-6E8A-4147-A177-3AD203B41FA5}">
                      <a16:colId xmlns:a16="http://schemas.microsoft.com/office/drawing/2014/main" val="1766136216"/>
                    </a:ext>
                  </a:extLst>
                </a:gridCol>
                <a:gridCol w="651271">
                  <a:extLst>
                    <a:ext uri="{9D8B030D-6E8A-4147-A177-3AD203B41FA5}">
                      <a16:colId xmlns:a16="http://schemas.microsoft.com/office/drawing/2014/main" val="1660284405"/>
                    </a:ext>
                  </a:extLst>
                </a:gridCol>
                <a:gridCol w="2399071">
                  <a:extLst>
                    <a:ext uri="{9D8B030D-6E8A-4147-A177-3AD203B41FA5}">
                      <a16:colId xmlns:a16="http://schemas.microsoft.com/office/drawing/2014/main" val="3623983216"/>
                    </a:ext>
                  </a:extLst>
                </a:gridCol>
              </a:tblGrid>
              <a:tr h="370840">
                <a:tc>
                  <a:txBody>
                    <a:bodyPr/>
                    <a:lstStyle/>
                    <a:p>
                      <a:pPr algn="ctr"/>
                      <a:endParaRPr lang="en-CA"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Initiative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Owner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Contributor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Deadline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Status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Notes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361154517"/>
                  </a:ext>
                </a:extLst>
              </a:tr>
              <a:tr h="370840">
                <a:tc>
                  <a:txBody>
                    <a:bodyPr/>
                    <a:lstStyle/>
                    <a:p>
                      <a:pPr algn="ctr"/>
                      <a:r>
                        <a:rPr lang="en-US" sz="1200" dirty="0">
                          <a:latin typeface="Arial" panose="020B0604020202020204" pitchFamily="34" charset="0"/>
                          <a:cs typeface="Arial" panose="020B0604020202020204" pitchFamily="34" charset="0"/>
                        </a:rPr>
                        <a:t>3-A</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dirty="0">
                          <a:latin typeface="Arial" panose="020B0604020202020204" pitchFamily="34" charset="0"/>
                          <a:cs typeface="Arial" panose="020B0604020202020204" pitchFamily="34" charset="0"/>
                        </a:rPr>
                        <a:t>Evaluate succession opportunity on Mayor’s Housing Select Committee</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latin typeface="Arial" panose="020B0604020202020204" pitchFamily="34" charset="0"/>
                          <a:cs typeface="Arial" panose="020B0604020202020204" pitchFamily="34" charset="0"/>
                        </a:rPr>
                        <a:t>Carole</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200" b="0" dirty="0">
                          <a:solidFill>
                            <a:schemeClr val="tx1"/>
                          </a:solidFill>
                          <a:latin typeface="Arial" panose="020B0604020202020204" pitchFamily="34" charset="0"/>
                          <a:cs typeface="Arial" panose="020B0604020202020204" pitchFamily="34" charset="0"/>
                        </a:rPr>
                        <a:t>Dora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October 31/25</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200" b="0" dirty="0">
                          <a:solidFill>
                            <a:schemeClr val="tx1"/>
                          </a:solidFill>
                          <a:latin typeface="Arial" panose="020B0604020202020204" pitchFamily="34" charset="0"/>
                          <a:cs typeface="Arial" panose="020B0604020202020204" pitchFamily="34" charset="0"/>
                        </a:rPr>
                        <a:t>Attend Town COW meeting on July 21 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2355898"/>
                  </a:ext>
                </a:extLst>
              </a:tr>
              <a:tr h="370840">
                <a:tc>
                  <a:txBody>
                    <a:bodyPr/>
                    <a:lstStyle/>
                    <a:p>
                      <a:pPr algn="ctr"/>
                      <a:r>
                        <a:rPr lang="en-US" sz="1200" dirty="0">
                          <a:latin typeface="Arial" panose="020B0604020202020204" pitchFamily="34" charset="0"/>
                          <a:cs typeface="Arial" panose="020B0604020202020204" pitchFamily="34" charset="0"/>
                        </a:rPr>
                        <a:t>3-B</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Create housing stakeholder engagement plan</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Dora</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Nicole</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October 22/25</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2300883"/>
                  </a:ext>
                </a:extLst>
              </a:tr>
            </a:tbl>
          </a:graphicData>
        </a:graphic>
      </p:graphicFrame>
      <p:sp>
        <p:nvSpPr>
          <p:cNvPr id="2" name="Slide Number Placeholder 1">
            <a:extLst>
              <a:ext uri="{FF2B5EF4-FFF2-40B4-BE49-F238E27FC236}">
                <a16:creationId xmlns:a16="http://schemas.microsoft.com/office/drawing/2014/main" id="{760ACBDA-69AF-F208-FDCA-4C87C00885A1}"/>
              </a:ext>
            </a:extLst>
          </p:cNvPr>
          <p:cNvSpPr>
            <a:spLocks noGrp="1"/>
          </p:cNvSpPr>
          <p:nvPr>
            <p:ph type="sldNum" sz="quarter" idx="12"/>
          </p:nvPr>
        </p:nvSpPr>
        <p:spPr/>
        <p:txBody>
          <a:bodyPr/>
          <a:lstStyle/>
          <a:p>
            <a:fld id="{96EDE84F-5566-486D-945B-D7A162C25F5E}" type="slidenum">
              <a:rPr lang="en-US" smtClean="0"/>
              <a:t>8</a:t>
            </a:fld>
            <a:endParaRPr lang="en-US" dirty="0"/>
          </a:p>
        </p:txBody>
      </p:sp>
    </p:spTree>
    <p:extLst>
      <p:ext uri="{BB962C8B-B14F-4D97-AF65-F5344CB8AC3E}">
        <p14:creationId xmlns:p14="http://schemas.microsoft.com/office/powerpoint/2010/main" val="1503932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EA2E9-DFEE-94BC-B344-679EF436C08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DAFEFCB-674C-622E-3240-8112E78144F2}"/>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067F69B7-5893-5587-BCF6-71F8A884923B}"/>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437EF57-B96E-EA78-350B-CEC5DE07BD35}"/>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731B2CE4-706D-5348-9DED-4DE139DD3092}"/>
              </a:ext>
            </a:extLst>
          </p:cNvPr>
          <p:cNvSpPr>
            <a:spLocks noGrp="1"/>
          </p:cNvSpPr>
          <p:nvPr>
            <p:ph type="title"/>
          </p:nvPr>
        </p:nvSpPr>
        <p:spPr/>
        <p:txBody>
          <a:bodyPr>
            <a:normAutofit/>
          </a:bodyPr>
          <a:lstStyle/>
          <a:p>
            <a:pPr algn="ctr"/>
            <a:r>
              <a:rPr lang="en-US" b="1" dirty="0">
                <a:latin typeface="Arial" panose="020B0604020202020204" pitchFamily="34" charset="0"/>
                <a:cs typeface="Arial" panose="020B0604020202020204" pitchFamily="34" charset="0"/>
              </a:rPr>
              <a:t>2025/26 Operating Plan: </a:t>
            </a:r>
            <a:r>
              <a:rPr lang="en-US" dirty="0">
                <a:latin typeface="Arial" panose="020B0604020202020204" pitchFamily="34" charset="0"/>
                <a:cs typeface="Arial" panose="020B0604020202020204" pitchFamily="34" charset="0"/>
              </a:rPr>
              <a:t>KSO #4</a:t>
            </a:r>
            <a:br>
              <a:rPr lang="en-US"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Obtained and maintained full accreditation</a:t>
            </a:r>
            <a:endParaRPr lang="en-CA" dirty="0">
              <a:latin typeface="Arial" panose="020B0604020202020204" pitchFamily="34" charset="0"/>
              <a:cs typeface="Arial" panose="020B0604020202020204" pitchFamily="34" charset="0"/>
            </a:endParaRPr>
          </a:p>
        </p:txBody>
      </p:sp>
      <p:graphicFrame>
        <p:nvGraphicFramePr>
          <p:cNvPr id="4" name="Table 4">
            <a:extLst>
              <a:ext uri="{FF2B5EF4-FFF2-40B4-BE49-F238E27FC236}">
                <a16:creationId xmlns:a16="http://schemas.microsoft.com/office/drawing/2014/main" id="{0A10E321-E4A2-670A-1068-A356FEE95ED7}"/>
              </a:ext>
            </a:extLst>
          </p:cNvPr>
          <p:cNvGraphicFramePr>
            <a:graphicFrameLocks noGrp="1"/>
          </p:cNvGraphicFramePr>
          <p:nvPr>
            <p:ph idx="1"/>
            <p:extLst>
              <p:ext uri="{D42A27DB-BD31-4B8C-83A1-F6EECF244321}">
                <p14:modId xmlns:p14="http://schemas.microsoft.com/office/powerpoint/2010/main" val="841178945"/>
              </p:ext>
            </p:extLst>
          </p:nvPr>
        </p:nvGraphicFramePr>
        <p:xfrm>
          <a:off x="838200" y="1825625"/>
          <a:ext cx="10515596" cy="1742440"/>
        </p:xfrm>
        <a:graphic>
          <a:graphicData uri="http://schemas.openxmlformats.org/drawingml/2006/table">
            <a:tbl>
              <a:tblPr firstRow="1" bandRow="1">
                <a:tableStyleId>{5C22544A-7EE6-4342-B048-85BDC9FD1C3A}</a:tableStyleId>
              </a:tblPr>
              <a:tblGrid>
                <a:gridCol w="520573">
                  <a:extLst>
                    <a:ext uri="{9D8B030D-6E8A-4147-A177-3AD203B41FA5}">
                      <a16:colId xmlns:a16="http://schemas.microsoft.com/office/drawing/2014/main" val="3243592458"/>
                    </a:ext>
                  </a:extLst>
                </a:gridCol>
                <a:gridCol w="3686608">
                  <a:extLst>
                    <a:ext uri="{9D8B030D-6E8A-4147-A177-3AD203B41FA5}">
                      <a16:colId xmlns:a16="http://schemas.microsoft.com/office/drawing/2014/main" val="491875117"/>
                    </a:ext>
                  </a:extLst>
                </a:gridCol>
                <a:gridCol w="872294">
                  <a:extLst>
                    <a:ext uri="{9D8B030D-6E8A-4147-A177-3AD203B41FA5}">
                      <a16:colId xmlns:a16="http://schemas.microsoft.com/office/drawing/2014/main" val="493729207"/>
                    </a:ext>
                  </a:extLst>
                </a:gridCol>
                <a:gridCol w="1056654">
                  <a:extLst>
                    <a:ext uri="{9D8B030D-6E8A-4147-A177-3AD203B41FA5}">
                      <a16:colId xmlns:a16="http://schemas.microsoft.com/office/drawing/2014/main" val="705978462"/>
                    </a:ext>
                  </a:extLst>
                </a:gridCol>
                <a:gridCol w="1329125">
                  <a:extLst>
                    <a:ext uri="{9D8B030D-6E8A-4147-A177-3AD203B41FA5}">
                      <a16:colId xmlns:a16="http://schemas.microsoft.com/office/drawing/2014/main" val="1766136216"/>
                    </a:ext>
                  </a:extLst>
                </a:gridCol>
                <a:gridCol w="651271">
                  <a:extLst>
                    <a:ext uri="{9D8B030D-6E8A-4147-A177-3AD203B41FA5}">
                      <a16:colId xmlns:a16="http://schemas.microsoft.com/office/drawing/2014/main" val="1660284405"/>
                    </a:ext>
                  </a:extLst>
                </a:gridCol>
                <a:gridCol w="2399071">
                  <a:extLst>
                    <a:ext uri="{9D8B030D-6E8A-4147-A177-3AD203B41FA5}">
                      <a16:colId xmlns:a16="http://schemas.microsoft.com/office/drawing/2014/main" val="3623983216"/>
                    </a:ext>
                  </a:extLst>
                </a:gridCol>
              </a:tblGrid>
              <a:tr h="370840">
                <a:tc>
                  <a:txBody>
                    <a:bodyPr/>
                    <a:lstStyle/>
                    <a:p>
                      <a:pPr algn="ctr"/>
                      <a:endParaRPr lang="en-CA"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Initiative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Owner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Contributor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Deadline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Status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Notes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361154517"/>
                  </a:ext>
                </a:extLst>
              </a:tr>
              <a:tr h="370840">
                <a:tc>
                  <a:txBody>
                    <a:bodyPr/>
                    <a:lstStyle/>
                    <a:p>
                      <a:pPr algn="ctr"/>
                      <a:r>
                        <a:rPr lang="en-US" sz="1200" dirty="0">
                          <a:latin typeface="Arial" panose="020B0604020202020204" pitchFamily="34" charset="0"/>
                          <a:cs typeface="Arial" panose="020B0604020202020204" pitchFamily="34" charset="0"/>
                        </a:rPr>
                        <a:t>4-A</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Conduct orientation session with staff regarding accreditation standards and auditing tool</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Carole</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October 31/25</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2355898"/>
                  </a:ext>
                </a:extLst>
              </a:tr>
              <a:tr h="370840">
                <a:tc>
                  <a:txBody>
                    <a:bodyPr/>
                    <a:lstStyle/>
                    <a:p>
                      <a:pPr algn="ctr"/>
                      <a:r>
                        <a:rPr lang="en-US" sz="1200" dirty="0">
                          <a:latin typeface="Arial" panose="020B0604020202020204" pitchFamily="34" charset="0"/>
                          <a:cs typeface="Arial" panose="020B0604020202020204" pitchFamily="34" charset="0"/>
                        </a:rPr>
                        <a:t>4-B</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Complete Board review of new and/or revised policies in support of accreditation</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Carole</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200" b="0" dirty="0">
                          <a:solidFill>
                            <a:schemeClr val="tx1"/>
                          </a:solidFill>
                          <a:latin typeface="Arial" panose="020B0604020202020204" pitchFamily="34" charset="0"/>
                          <a:cs typeface="Arial" panose="020B0604020202020204" pitchFamily="34" charset="0"/>
                        </a:rPr>
                        <a:t>Emma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January 2026</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CA" sz="12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2300883"/>
                  </a:ext>
                </a:extLst>
              </a:tr>
              <a:tr h="370840">
                <a:tc>
                  <a:txBody>
                    <a:bodyPr/>
                    <a:lstStyle/>
                    <a:p>
                      <a:pPr algn="ctr"/>
                      <a:r>
                        <a:rPr lang="en-US" sz="1200" dirty="0">
                          <a:latin typeface="Arial" panose="020B0604020202020204" pitchFamily="34" charset="0"/>
                          <a:cs typeface="Arial" panose="020B0604020202020204" pitchFamily="34" charset="0"/>
                        </a:rPr>
                        <a:t>4-C</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Complete accreditation with Food Banks Canada Standards of Excellence</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Carole</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March 2026</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CA" sz="12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7175245"/>
                  </a:ext>
                </a:extLst>
              </a:tr>
            </a:tbl>
          </a:graphicData>
        </a:graphic>
      </p:graphicFrame>
      <p:sp>
        <p:nvSpPr>
          <p:cNvPr id="2" name="Slide Number Placeholder 1">
            <a:extLst>
              <a:ext uri="{FF2B5EF4-FFF2-40B4-BE49-F238E27FC236}">
                <a16:creationId xmlns:a16="http://schemas.microsoft.com/office/drawing/2014/main" id="{D9374907-3FA8-6C71-595B-820F7D1CBB4D}"/>
              </a:ext>
            </a:extLst>
          </p:cNvPr>
          <p:cNvSpPr>
            <a:spLocks noGrp="1"/>
          </p:cNvSpPr>
          <p:nvPr>
            <p:ph type="sldNum" sz="quarter" idx="12"/>
          </p:nvPr>
        </p:nvSpPr>
        <p:spPr/>
        <p:txBody>
          <a:bodyPr/>
          <a:lstStyle/>
          <a:p>
            <a:fld id="{96EDE84F-5566-486D-945B-D7A162C25F5E}" type="slidenum">
              <a:rPr lang="en-US" smtClean="0"/>
              <a:t>9</a:t>
            </a:fld>
            <a:endParaRPr lang="en-US" dirty="0"/>
          </a:p>
        </p:txBody>
      </p:sp>
    </p:spTree>
    <p:extLst>
      <p:ext uri="{BB962C8B-B14F-4D97-AF65-F5344CB8AC3E}">
        <p14:creationId xmlns:p14="http://schemas.microsoft.com/office/powerpoint/2010/main" val="13340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54DD2-0836-8BEC-3A8A-22EEF1A569D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A0C74DF-5342-BE2F-DDB9-B1B65F0FE4D4}"/>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A4D56F-CD10-6D2F-1009-FE71F6C5958C}"/>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4697A0B6-DC87-8C0E-3773-179A19F69B20}"/>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DFE7EF77-ADEE-353C-F7AA-FABB91FD3A02}"/>
              </a:ext>
            </a:extLst>
          </p:cNvPr>
          <p:cNvSpPr>
            <a:spLocks noGrp="1"/>
          </p:cNvSpPr>
          <p:nvPr>
            <p:ph type="title"/>
          </p:nvPr>
        </p:nvSpPr>
        <p:spPr/>
        <p:txBody>
          <a:bodyPr>
            <a:normAutofit fontScale="90000"/>
          </a:bodyPr>
          <a:lstStyle/>
          <a:p>
            <a:pPr algn="ctr"/>
            <a:r>
              <a:rPr lang="en-US" b="1" dirty="0">
                <a:latin typeface="Arial" panose="020B0604020202020204" pitchFamily="34" charset="0"/>
                <a:cs typeface="Arial" panose="020B0604020202020204" pitchFamily="34" charset="0"/>
              </a:rPr>
              <a:t>2025/26 Operating Plan: </a:t>
            </a:r>
            <a:r>
              <a:rPr lang="en-US" dirty="0">
                <a:latin typeface="Arial" panose="020B0604020202020204" pitchFamily="34" charset="0"/>
                <a:cs typeface="Arial" panose="020B0604020202020204" pitchFamily="34" charset="0"/>
              </a:rPr>
              <a:t>KSO #5</a:t>
            </a:r>
            <a:br>
              <a:rPr lang="en-US"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Increased brand recognition as a leading social services agency in</a:t>
            </a:r>
            <a:br>
              <a:rPr lang="en-US" sz="2700"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West Niagara</a:t>
            </a:r>
            <a:endParaRPr lang="en-CA" dirty="0">
              <a:latin typeface="Arial" panose="020B0604020202020204" pitchFamily="34" charset="0"/>
              <a:cs typeface="Arial" panose="020B0604020202020204" pitchFamily="34" charset="0"/>
            </a:endParaRPr>
          </a:p>
        </p:txBody>
      </p:sp>
      <p:graphicFrame>
        <p:nvGraphicFramePr>
          <p:cNvPr id="4" name="Table 4">
            <a:extLst>
              <a:ext uri="{FF2B5EF4-FFF2-40B4-BE49-F238E27FC236}">
                <a16:creationId xmlns:a16="http://schemas.microsoft.com/office/drawing/2014/main" id="{34FA5142-1845-8321-6E38-9D5D6ACB9FDD}"/>
              </a:ext>
            </a:extLst>
          </p:cNvPr>
          <p:cNvGraphicFramePr>
            <a:graphicFrameLocks noGrp="1"/>
          </p:cNvGraphicFramePr>
          <p:nvPr>
            <p:ph idx="1"/>
            <p:extLst>
              <p:ext uri="{D42A27DB-BD31-4B8C-83A1-F6EECF244321}">
                <p14:modId xmlns:p14="http://schemas.microsoft.com/office/powerpoint/2010/main" val="3475029953"/>
              </p:ext>
            </p:extLst>
          </p:nvPr>
        </p:nvGraphicFramePr>
        <p:xfrm>
          <a:off x="838200" y="1825625"/>
          <a:ext cx="10515596" cy="2667000"/>
        </p:xfrm>
        <a:graphic>
          <a:graphicData uri="http://schemas.openxmlformats.org/drawingml/2006/table">
            <a:tbl>
              <a:tblPr firstRow="1" bandRow="1">
                <a:tableStyleId>{5C22544A-7EE6-4342-B048-85BDC9FD1C3A}</a:tableStyleId>
              </a:tblPr>
              <a:tblGrid>
                <a:gridCol w="520573">
                  <a:extLst>
                    <a:ext uri="{9D8B030D-6E8A-4147-A177-3AD203B41FA5}">
                      <a16:colId xmlns:a16="http://schemas.microsoft.com/office/drawing/2014/main" val="3243592458"/>
                    </a:ext>
                  </a:extLst>
                </a:gridCol>
                <a:gridCol w="3686608">
                  <a:extLst>
                    <a:ext uri="{9D8B030D-6E8A-4147-A177-3AD203B41FA5}">
                      <a16:colId xmlns:a16="http://schemas.microsoft.com/office/drawing/2014/main" val="491875117"/>
                    </a:ext>
                  </a:extLst>
                </a:gridCol>
                <a:gridCol w="872294">
                  <a:extLst>
                    <a:ext uri="{9D8B030D-6E8A-4147-A177-3AD203B41FA5}">
                      <a16:colId xmlns:a16="http://schemas.microsoft.com/office/drawing/2014/main" val="493729207"/>
                    </a:ext>
                  </a:extLst>
                </a:gridCol>
                <a:gridCol w="1056654">
                  <a:extLst>
                    <a:ext uri="{9D8B030D-6E8A-4147-A177-3AD203B41FA5}">
                      <a16:colId xmlns:a16="http://schemas.microsoft.com/office/drawing/2014/main" val="705978462"/>
                    </a:ext>
                  </a:extLst>
                </a:gridCol>
                <a:gridCol w="1329125">
                  <a:extLst>
                    <a:ext uri="{9D8B030D-6E8A-4147-A177-3AD203B41FA5}">
                      <a16:colId xmlns:a16="http://schemas.microsoft.com/office/drawing/2014/main" val="1766136216"/>
                    </a:ext>
                  </a:extLst>
                </a:gridCol>
                <a:gridCol w="651271">
                  <a:extLst>
                    <a:ext uri="{9D8B030D-6E8A-4147-A177-3AD203B41FA5}">
                      <a16:colId xmlns:a16="http://schemas.microsoft.com/office/drawing/2014/main" val="1660284405"/>
                    </a:ext>
                  </a:extLst>
                </a:gridCol>
                <a:gridCol w="2399071">
                  <a:extLst>
                    <a:ext uri="{9D8B030D-6E8A-4147-A177-3AD203B41FA5}">
                      <a16:colId xmlns:a16="http://schemas.microsoft.com/office/drawing/2014/main" val="3623983216"/>
                    </a:ext>
                  </a:extLst>
                </a:gridCol>
              </a:tblGrid>
              <a:tr h="370840">
                <a:tc>
                  <a:txBody>
                    <a:bodyPr/>
                    <a:lstStyle/>
                    <a:p>
                      <a:pPr algn="ctr"/>
                      <a:endParaRPr lang="en-CA"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Initiative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Owner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Contributor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Deadline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Status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Notes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361154517"/>
                  </a:ext>
                </a:extLst>
              </a:tr>
              <a:tr h="370840">
                <a:tc>
                  <a:txBody>
                    <a:bodyPr/>
                    <a:lstStyle/>
                    <a:p>
                      <a:pPr algn="ctr"/>
                      <a:r>
                        <a:rPr lang="en-US" sz="1200" b="0" dirty="0">
                          <a:solidFill>
                            <a:schemeClr val="tx1"/>
                          </a:solidFill>
                          <a:latin typeface="Arial" panose="020B0604020202020204" pitchFamily="34" charset="0"/>
                          <a:cs typeface="Arial" panose="020B0604020202020204" pitchFamily="34" charset="0"/>
                        </a:rPr>
                        <a:t>5-A</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Conduct website review</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Emma</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October 15/25</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2355898"/>
                  </a:ext>
                </a:extLst>
              </a:tr>
              <a:tr h="370840">
                <a:tc>
                  <a:txBody>
                    <a:bodyPr/>
                    <a:lstStyle/>
                    <a:p>
                      <a:pPr algn="ctr"/>
                      <a:r>
                        <a:rPr lang="en-US" sz="1200" b="0" dirty="0">
                          <a:solidFill>
                            <a:schemeClr val="tx1"/>
                          </a:solidFill>
                          <a:latin typeface="Arial" panose="020B0604020202020204" pitchFamily="34" charset="0"/>
                          <a:cs typeface="Arial" panose="020B0604020202020204" pitchFamily="34" charset="0"/>
                        </a:rPr>
                        <a:t>5-B</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Complete and report to Board on assessment of current marketing strategy and activities</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Emma</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200" b="0" dirty="0">
                          <a:solidFill>
                            <a:schemeClr val="tx1"/>
                          </a:solidFill>
                          <a:latin typeface="Arial" panose="020B0604020202020204" pitchFamily="34" charset="0"/>
                          <a:cs typeface="Arial" panose="020B0604020202020204" pitchFamily="34" charset="0"/>
                        </a:rPr>
                        <a:t>Carole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October 15/25</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dirty="0">
                          <a:solidFill>
                            <a:schemeClr val="tx1"/>
                          </a:solidFill>
                          <a:latin typeface="Arial" panose="020B0604020202020204" pitchFamily="34" charset="0"/>
                          <a:cs typeface="Arial" panose="020B0604020202020204" pitchFamily="34" charset="0"/>
                        </a:rPr>
                        <a:t>Carole to present findings to BOD</a:t>
                      </a:r>
                    </a:p>
                    <a:p>
                      <a:pPr algn="l"/>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2300883"/>
                  </a:ext>
                </a:extLst>
              </a:tr>
              <a:tr h="370840">
                <a:tc>
                  <a:txBody>
                    <a:bodyPr/>
                    <a:lstStyle/>
                    <a:p>
                      <a:pPr algn="ctr"/>
                      <a:r>
                        <a:rPr lang="en-US" sz="1200" b="0" dirty="0">
                          <a:solidFill>
                            <a:schemeClr val="tx1"/>
                          </a:solidFill>
                          <a:latin typeface="Arial" panose="020B0604020202020204" pitchFamily="34" charset="0"/>
                          <a:cs typeface="Arial" panose="020B0604020202020204" pitchFamily="34" charset="0"/>
                        </a:rPr>
                        <a:t>5-C</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Conduct Stakeholder Survey re Brand Recognition and Key Messages </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200" b="0" dirty="0">
                          <a:solidFill>
                            <a:schemeClr val="tx1"/>
                          </a:solidFill>
                          <a:latin typeface="Arial" panose="020B0604020202020204" pitchFamily="34" charset="0"/>
                          <a:cs typeface="Arial" panose="020B0604020202020204" pitchFamily="34" charset="0"/>
                        </a:rPr>
                        <a:t>Emma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200" b="0" dirty="0">
                          <a:solidFill>
                            <a:schemeClr val="tx1"/>
                          </a:solidFill>
                          <a:latin typeface="Arial" panose="020B0604020202020204" pitchFamily="34" charset="0"/>
                          <a:cs typeface="Arial" panose="020B0604020202020204" pitchFamily="34" charset="0"/>
                        </a:rPr>
                        <a:t>January 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13203408"/>
                  </a:ext>
                </a:extLst>
              </a:tr>
              <a:tr h="370840">
                <a:tc>
                  <a:txBody>
                    <a:bodyPr/>
                    <a:lstStyle/>
                    <a:p>
                      <a:pPr algn="ctr"/>
                      <a:r>
                        <a:rPr lang="en-US" sz="1200" b="0" dirty="0">
                          <a:solidFill>
                            <a:schemeClr val="tx1"/>
                          </a:solidFill>
                          <a:latin typeface="Arial" panose="020B0604020202020204" pitchFamily="34" charset="0"/>
                          <a:cs typeface="Arial" panose="020B0604020202020204" pitchFamily="34" charset="0"/>
                        </a:rPr>
                        <a:t>5-D</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Engage outside consultant to support development of new marketing strategy</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Emma</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200" b="0" dirty="0">
                          <a:solidFill>
                            <a:schemeClr val="tx1"/>
                          </a:solidFill>
                          <a:latin typeface="Arial" panose="020B0604020202020204" pitchFamily="34" charset="0"/>
                          <a:cs typeface="Arial" panose="020B0604020202020204" pitchFamily="34" charset="0"/>
                        </a:rPr>
                        <a:t>Carole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December 31/25</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7175245"/>
                  </a:ext>
                </a:extLst>
              </a:tr>
              <a:tr h="370840">
                <a:tc>
                  <a:txBody>
                    <a:bodyPr/>
                    <a:lstStyle/>
                    <a:p>
                      <a:pPr algn="ctr"/>
                      <a:r>
                        <a:rPr lang="en-US" sz="1200" b="0" dirty="0">
                          <a:solidFill>
                            <a:schemeClr val="tx1"/>
                          </a:solidFill>
                          <a:latin typeface="Arial" panose="020B0604020202020204" pitchFamily="34" charset="0"/>
                          <a:cs typeface="Arial" panose="020B0604020202020204" pitchFamily="34" charset="0"/>
                        </a:rPr>
                        <a:t>5-E</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Develop DRAFT marketing strategy for CCWN</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Emma</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200" b="0" dirty="0">
                          <a:solidFill>
                            <a:schemeClr val="tx1"/>
                          </a:solidFill>
                          <a:latin typeface="Arial" panose="020B0604020202020204" pitchFamily="34" charset="0"/>
                          <a:cs typeface="Arial" panose="020B0604020202020204" pitchFamily="34" charset="0"/>
                        </a:rPr>
                        <a:t>Carole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April 2026</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CA" sz="1200" b="0" dirty="0">
                          <a:solidFill>
                            <a:schemeClr val="tx1"/>
                          </a:solidFill>
                          <a:latin typeface="Arial" panose="020B0604020202020204" pitchFamily="34" charset="0"/>
                          <a:cs typeface="Arial" panose="020B0604020202020204" pitchFamily="34" charset="0"/>
                        </a:rPr>
                        <a:t>Carole to present draft to BOD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45646943"/>
                  </a:ext>
                </a:extLst>
              </a:tr>
            </a:tbl>
          </a:graphicData>
        </a:graphic>
      </p:graphicFrame>
      <p:sp>
        <p:nvSpPr>
          <p:cNvPr id="2" name="Slide Number Placeholder 1">
            <a:extLst>
              <a:ext uri="{FF2B5EF4-FFF2-40B4-BE49-F238E27FC236}">
                <a16:creationId xmlns:a16="http://schemas.microsoft.com/office/drawing/2014/main" id="{D6663BBA-981B-0176-9D3A-28BAAE5B5CF7}"/>
              </a:ext>
            </a:extLst>
          </p:cNvPr>
          <p:cNvSpPr>
            <a:spLocks noGrp="1"/>
          </p:cNvSpPr>
          <p:nvPr>
            <p:ph type="sldNum" sz="quarter" idx="12"/>
          </p:nvPr>
        </p:nvSpPr>
        <p:spPr/>
        <p:txBody>
          <a:bodyPr/>
          <a:lstStyle/>
          <a:p>
            <a:fld id="{96EDE84F-5566-486D-945B-D7A162C25F5E}" type="slidenum">
              <a:rPr lang="en-US" smtClean="0"/>
              <a:t>10</a:t>
            </a:fld>
            <a:endParaRPr lang="en-US" dirty="0"/>
          </a:p>
        </p:txBody>
      </p:sp>
    </p:spTree>
    <p:extLst>
      <p:ext uri="{BB962C8B-B14F-4D97-AF65-F5344CB8AC3E}">
        <p14:creationId xmlns:p14="http://schemas.microsoft.com/office/powerpoint/2010/main" val="4284062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12192-C796-B831-80D5-828AC48310D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66ACE08-9B19-A37C-C540-784B06D86EB9}"/>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4633FD6-5B74-D79E-5843-C8AB9B46BF5E}"/>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F63EFB9-8FED-9F01-BC64-33311FA295CB}"/>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43B28E1F-6014-D755-2F57-0951C2198C70}"/>
              </a:ext>
            </a:extLst>
          </p:cNvPr>
          <p:cNvSpPr>
            <a:spLocks noGrp="1"/>
          </p:cNvSpPr>
          <p:nvPr>
            <p:ph type="title"/>
          </p:nvPr>
        </p:nvSpPr>
        <p:spPr/>
        <p:txBody>
          <a:bodyPr>
            <a:normAutofit/>
          </a:bodyPr>
          <a:lstStyle/>
          <a:p>
            <a:pPr algn="ctr"/>
            <a:r>
              <a:rPr lang="en-US" b="1" dirty="0">
                <a:latin typeface="Arial" panose="020B0604020202020204" pitchFamily="34" charset="0"/>
                <a:cs typeface="Arial" panose="020B0604020202020204" pitchFamily="34" charset="0"/>
              </a:rPr>
              <a:t>2025/26 Operating Plan: </a:t>
            </a:r>
            <a:r>
              <a:rPr lang="en-US" dirty="0">
                <a:latin typeface="Arial" panose="020B0604020202020204" pitchFamily="34" charset="0"/>
                <a:cs typeface="Arial" panose="020B0604020202020204" pitchFamily="34" charset="0"/>
              </a:rPr>
              <a:t>KSO #6</a:t>
            </a:r>
            <a:br>
              <a:rPr lang="en-US"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Established a successful program for Legacy Giving and Major Gifts</a:t>
            </a:r>
            <a:endParaRPr lang="en-CA" dirty="0">
              <a:latin typeface="Arial" panose="020B0604020202020204" pitchFamily="34" charset="0"/>
              <a:cs typeface="Arial" panose="020B0604020202020204" pitchFamily="34" charset="0"/>
            </a:endParaRPr>
          </a:p>
        </p:txBody>
      </p:sp>
      <p:graphicFrame>
        <p:nvGraphicFramePr>
          <p:cNvPr id="4" name="Table 4">
            <a:extLst>
              <a:ext uri="{FF2B5EF4-FFF2-40B4-BE49-F238E27FC236}">
                <a16:creationId xmlns:a16="http://schemas.microsoft.com/office/drawing/2014/main" id="{E2CEB668-805B-05EE-43DC-F46D21EE4A09}"/>
              </a:ext>
            </a:extLst>
          </p:cNvPr>
          <p:cNvGraphicFramePr>
            <a:graphicFrameLocks noGrp="1"/>
          </p:cNvGraphicFramePr>
          <p:nvPr>
            <p:ph idx="1"/>
            <p:extLst>
              <p:ext uri="{D42A27DB-BD31-4B8C-83A1-F6EECF244321}">
                <p14:modId xmlns:p14="http://schemas.microsoft.com/office/powerpoint/2010/main" val="2010466732"/>
              </p:ext>
            </p:extLst>
          </p:nvPr>
        </p:nvGraphicFramePr>
        <p:xfrm>
          <a:off x="838200" y="1825625"/>
          <a:ext cx="10515596" cy="3119120"/>
        </p:xfrm>
        <a:graphic>
          <a:graphicData uri="http://schemas.openxmlformats.org/drawingml/2006/table">
            <a:tbl>
              <a:tblPr firstRow="1" bandRow="1">
                <a:tableStyleId>{5C22544A-7EE6-4342-B048-85BDC9FD1C3A}</a:tableStyleId>
              </a:tblPr>
              <a:tblGrid>
                <a:gridCol w="520573">
                  <a:extLst>
                    <a:ext uri="{9D8B030D-6E8A-4147-A177-3AD203B41FA5}">
                      <a16:colId xmlns:a16="http://schemas.microsoft.com/office/drawing/2014/main" val="3243592458"/>
                    </a:ext>
                  </a:extLst>
                </a:gridCol>
                <a:gridCol w="3738160">
                  <a:extLst>
                    <a:ext uri="{9D8B030D-6E8A-4147-A177-3AD203B41FA5}">
                      <a16:colId xmlns:a16="http://schemas.microsoft.com/office/drawing/2014/main" val="491875117"/>
                    </a:ext>
                  </a:extLst>
                </a:gridCol>
                <a:gridCol w="820742">
                  <a:extLst>
                    <a:ext uri="{9D8B030D-6E8A-4147-A177-3AD203B41FA5}">
                      <a16:colId xmlns:a16="http://schemas.microsoft.com/office/drawing/2014/main" val="493729207"/>
                    </a:ext>
                  </a:extLst>
                </a:gridCol>
                <a:gridCol w="1056654">
                  <a:extLst>
                    <a:ext uri="{9D8B030D-6E8A-4147-A177-3AD203B41FA5}">
                      <a16:colId xmlns:a16="http://schemas.microsoft.com/office/drawing/2014/main" val="705978462"/>
                    </a:ext>
                  </a:extLst>
                </a:gridCol>
                <a:gridCol w="1329125">
                  <a:extLst>
                    <a:ext uri="{9D8B030D-6E8A-4147-A177-3AD203B41FA5}">
                      <a16:colId xmlns:a16="http://schemas.microsoft.com/office/drawing/2014/main" val="1766136216"/>
                    </a:ext>
                  </a:extLst>
                </a:gridCol>
                <a:gridCol w="651271">
                  <a:extLst>
                    <a:ext uri="{9D8B030D-6E8A-4147-A177-3AD203B41FA5}">
                      <a16:colId xmlns:a16="http://schemas.microsoft.com/office/drawing/2014/main" val="1660284405"/>
                    </a:ext>
                  </a:extLst>
                </a:gridCol>
                <a:gridCol w="2399071">
                  <a:extLst>
                    <a:ext uri="{9D8B030D-6E8A-4147-A177-3AD203B41FA5}">
                      <a16:colId xmlns:a16="http://schemas.microsoft.com/office/drawing/2014/main" val="3623983216"/>
                    </a:ext>
                  </a:extLst>
                </a:gridCol>
              </a:tblGrid>
              <a:tr h="370840">
                <a:tc>
                  <a:txBody>
                    <a:bodyPr/>
                    <a:lstStyle/>
                    <a:p>
                      <a:pPr algn="ctr"/>
                      <a:endParaRPr lang="en-CA"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Initiative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Owner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Contributor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Deadline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Status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Notes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361154517"/>
                  </a:ext>
                </a:extLst>
              </a:tr>
              <a:tr h="370840">
                <a:tc>
                  <a:txBody>
                    <a:bodyPr/>
                    <a:lstStyle/>
                    <a:p>
                      <a:pPr algn="ctr"/>
                      <a:r>
                        <a:rPr lang="en-US" sz="1200" dirty="0">
                          <a:latin typeface="Arial" panose="020B0604020202020204" pitchFamily="34" charset="0"/>
                          <a:cs typeface="Arial" panose="020B0604020202020204" pitchFamily="34" charset="0"/>
                        </a:rPr>
                        <a:t>6-A</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dirty="0">
                          <a:latin typeface="Arial" panose="020B0604020202020204" pitchFamily="34" charset="0"/>
                          <a:cs typeface="Arial" panose="020B0604020202020204" pitchFamily="34" charset="0"/>
                        </a:rPr>
                        <a:t>Conduct analysis of donor relationships, historical major gifts, and potential new donors</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latin typeface="Arial" panose="020B0604020202020204" pitchFamily="34" charset="0"/>
                          <a:cs typeface="Arial" panose="020B0604020202020204" pitchFamily="34" charset="0"/>
                        </a:rPr>
                        <a:t>Lynda</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200" b="0" dirty="0">
                          <a:solidFill>
                            <a:schemeClr val="tx1"/>
                          </a:solidFill>
                          <a:latin typeface="Arial" panose="020B0604020202020204" pitchFamily="34" charset="0"/>
                          <a:cs typeface="Arial" panose="020B0604020202020204" pitchFamily="34" charset="0"/>
                        </a:rPr>
                        <a:t>Carole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200" b="0" dirty="0">
                          <a:solidFill>
                            <a:schemeClr val="tx1"/>
                          </a:solidFill>
                          <a:latin typeface="Arial" panose="020B0604020202020204" pitchFamily="34" charset="0"/>
                          <a:cs typeface="Arial" panose="020B0604020202020204" pitchFamily="34" charset="0"/>
                        </a:rPr>
                        <a:t>November 1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2355898"/>
                  </a:ext>
                </a:extLst>
              </a:tr>
              <a:tr h="370840">
                <a:tc>
                  <a:txBody>
                    <a:bodyPr/>
                    <a:lstStyle/>
                    <a:p>
                      <a:pPr algn="ctr"/>
                      <a:r>
                        <a:rPr lang="en-US" sz="1200" dirty="0">
                          <a:latin typeface="Arial" panose="020B0604020202020204" pitchFamily="34" charset="0"/>
                          <a:cs typeface="Arial" panose="020B0604020202020204" pitchFamily="34" charset="0"/>
                        </a:rPr>
                        <a:t>6-B</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dirty="0">
                          <a:latin typeface="Arial" panose="020B0604020202020204" pitchFamily="34" charset="0"/>
                          <a:cs typeface="Arial" panose="020B0604020202020204" pitchFamily="34" charset="0"/>
                        </a:rPr>
                        <a:t>Include in ED reports regular updates on research regarding legacy giving program development and best practices</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latin typeface="Arial" panose="020B0604020202020204" pitchFamily="34" charset="0"/>
                          <a:cs typeface="Arial" panose="020B0604020202020204" pitchFamily="34" charset="0"/>
                        </a:rPr>
                        <a:t>Carole</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latin typeface="Arial" panose="020B0604020202020204" pitchFamily="34" charset="0"/>
                          <a:cs typeface="Arial" panose="020B0604020202020204" pitchFamily="34" charset="0"/>
                        </a:rPr>
                        <a:t>Lynda</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200" b="0" dirty="0">
                          <a:solidFill>
                            <a:schemeClr val="tx1"/>
                          </a:solidFill>
                          <a:latin typeface="Arial" panose="020B0604020202020204" pitchFamily="34" charset="0"/>
                          <a:cs typeface="Arial" panose="020B0604020202020204" pitchFamily="34" charset="0"/>
                        </a:rPr>
                        <a:t>November 1 2026</a:t>
                      </a:r>
                    </a:p>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CA" sz="12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2300883"/>
                  </a:ext>
                </a:extLst>
              </a:tr>
              <a:tr h="370840">
                <a:tc>
                  <a:txBody>
                    <a:bodyPr/>
                    <a:lstStyle/>
                    <a:p>
                      <a:pPr algn="ctr"/>
                      <a:r>
                        <a:rPr lang="en-US" sz="1200" dirty="0">
                          <a:latin typeface="Arial" panose="020B0604020202020204" pitchFamily="34" charset="0"/>
                          <a:cs typeface="Arial" panose="020B0604020202020204" pitchFamily="34" charset="0"/>
                        </a:rPr>
                        <a:t>6-C</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Develop framework for Donor Recognition Program</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Lynda</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200" b="0" dirty="0">
                          <a:solidFill>
                            <a:schemeClr val="tx1"/>
                          </a:solidFill>
                          <a:latin typeface="Arial" panose="020B0604020202020204" pitchFamily="34" charset="0"/>
                          <a:cs typeface="Arial" panose="020B0604020202020204" pitchFamily="34" charset="0"/>
                        </a:rPr>
                        <a:t>Carole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February 2026</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CA" sz="1200" b="0" dirty="0">
                          <a:solidFill>
                            <a:schemeClr val="tx1"/>
                          </a:solidFill>
                          <a:latin typeface="Arial" panose="020B0604020202020204" pitchFamily="34" charset="0"/>
                          <a:cs typeface="Arial" panose="020B0604020202020204" pitchFamily="34" charset="0"/>
                        </a:rPr>
                        <a:t>Identify elements in place and gaps to focus on; polices and resources needed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7175245"/>
                  </a:ext>
                </a:extLst>
              </a:tr>
              <a:tr h="370840">
                <a:tc>
                  <a:txBody>
                    <a:bodyPr/>
                    <a:lstStyle/>
                    <a:p>
                      <a:pPr algn="ctr"/>
                      <a:r>
                        <a:rPr lang="en-US" sz="1200" dirty="0">
                          <a:latin typeface="Arial" panose="020B0604020202020204" pitchFamily="34" charset="0"/>
                          <a:cs typeface="Arial" panose="020B0604020202020204" pitchFamily="34" charset="0"/>
                        </a:rPr>
                        <a:t>6-D</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0" dirty="0">
                          <a:solidFill>
                            <a:schemeClr val="tx1"/>
                          </a:solidFill>
                          <a:latin typeface="Arial" panose="020B0604020202020204" pitchFamily="34" charset="0"/>
                          <a:cs typeface="Arial" panose="020B0604020202020204" pitchFamily="34" charset="0"/>
                        </a:rPr>
                        <a:t>Develop framework for Legacy Giving and Major Gifts program</a:t>
                      </a:r>
                      <a:endParaRPr lang="en-CA" sz="1200" b="0" dirty="0">
                        <a:solidFill>
                          <a:schemeClr val="tx1"/>
                        </a:solidFill>
                        <a:highlight>
                          <a:srgbClr val="FF0000"/>
                        </a:highligh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Lynda</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200" b="0" dirty="0">
                          <a:solidFill>
                            <a:schemeClr val="tx1"/>
                          </a:solidFill>
                          <a:latin typeface="Arial" panose="020B0604020202020204" pitchFamily="34" charset="0"/>
                          <a:cs typeface="Arial" panose="020B0604020202020204" pitchFamily="34" charset="0"/>
                        </a:rPr>
                        <a:t>Carole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dirty="0">
                          <a:solidFill>
                            <a:schemeClr val="tx1"/>
                          </a:solidFill>
                          <a:latin typeface="Arial" panose="020B0604020202020204" pitchFamily="34" charset="0"/>
                          <a:cs typeface="Arial" panose="020B0604020202020204" pitchFamily="34" charset="0"/>
                        </a:rPr>
                        <a:t>March 2026</a:t>
                      </a: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dirty="0">
                          <a:solidFill>
                            <a:schemeClr val="tx1"/>
                          </a:solidFill>
                          <a:latin typeface="Arial" panose="020B0604020202020204" pitchFamily="34" charset="0"/>
                          <a:cs typeface="Arial" panose="020B0604020202020204" pitchFamily="34" charset="0"/>
                        </a:rPr>
                        <a:t>Identify elements in place and gaps to focus on; polices and resources needed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45646943"/>
                  </a:ext>
                </a:extLst>
              </a:tr>
              <a:tr h="370840">
                <a:tc>
                  <a:txBody>
                    <a:bodyPr/>
                    <a:lstStyle/>
                    <a:p>
                      <a:pPr algn="ctr"/>
                      <a:r>
                        <a:rPr lang="en-US" sz="1200" dirty="0">
                          <a:latin typeface="Arial" panose="020B0604020202020204" pitchFamily="34" charset="0"/>
                          <a:cs typeface="Arial" panose="020B0604020202020204" pitchFamily="34" charset="0"/>
                        </a:rPr>
                        <a:t>6-E</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dirty="0">
                          <a:latin typeface="Arial" panose="020B0604020202020204" pitchFamily="34" charset="0"/>
                          <a:cs typeface="Arial" panose="020B0604020202020204" pitchFamily="34" charset="0"/>
                        </a:rPr>
                        <a:t>Develop plan for 60</a:t>
                      </a:r>
                      <a:r>
                        <a:rPr lang="en-US" sz="1200" baseline="30000" dirty="0">
                          <a:latin typeface="Arial" panose="020B0604020202020204" pitchFamily="34" charset="0"/>
                          <a:cs typeface="Arial" panose="020B0604020202020204" pitchFamily="34" charset="0"/>
                        </a:rPr>
                        <a:t>th</a:t>
                      </a:r>
                      <a:r>
                        <a:rPr lang="en-US" sz="1200" dirty="0">
                          <a:latin typeface="Arial" panose="020B0604020202020204" pitchFamily="34" charset="0"/>
                          <a:cs typeface="Arial" panose="020B0604020202020204" pitchFamily="34" charset="0"/>
                        </a:rPr>
                        <a:t> anniversary supporter event</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latin typeface="Arial" panose="020B0604020202020204" pitchFamily="34" charset="0"/>
                          <a:cs typeface="Arial" panose="020B0604020202020204" pitchFamily="34" charset="0"/>
                        </a:rPr>
                        <a:t>Lynda</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latin typeface="Arial" panose="020B0604020202020204" pitchFamily="34" charset="0"/>
                          <a:cs typeface="Arial" panose="020B0604020202020204" pitchFamily="34" charset="0"/>
                        </a:rPr>
                        <a:t>June 2026</a:t>
                      </a: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CA" sz="12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34632181"/>
                  </a:ext>
                </a:extLst>
              </a:tr>
            </a:tbl>
          </a:graphicData>
        </a:graphic>
      </p:graphicFrame>
      <p:sp>
        <p:nvSpPr>
          <p:cNvPr id="2" name="Slide Number Placeholder 1">
            <a:extLst>
              <a:ext uri="{FF2B5EF4-FFF2-40B4-BE49-F238E27FC236}">
                <a16:creationId xmlns:a16="http://schemas.microsoft.com/office/drawing/2014/main" id="{68E3E1C4-9502-A124-C64C-24DA59EE2E20}"/>
              </a:ext>
            </a:extLst>
          </p:cNvPr>
          <p:cNvSpPr>
            <a:spLocks noGrp="1"/>
          </p:cNvSpPr>
          <p:nvPr>
            <p:ph type="sldNum" sz="quarter" idx="12"/>
          </p:nvPr>
        </p:nvSpPr>
        <p:spPr/>
        <p:txBody>
          <a:bodyPr/>
          <a:lstStyle/>
          <a:p>
            <a:fld id="{96EDE84F-5566-486D-945B-D7A162C25F5E}" type="slidenum">
              <a:rPr lang="en-US" smtClean="0"/>
              <a:t>11</a:t>
            </a:fld>
            <a:endParaRPr lang="en-US" dirty="0"/>
          </a:p>
        </p:txBody>
      </p:sp>
    </p:spTree>
    <p:extLst>
      <p:ext uri="{BB962C8B-B14F-4D97-AF65-F5344CB8AC3E}">
        <p14:creationId xmlns:p14="http://schemas.microsoft.com/office/powerpoint/2010/main" val="3895893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6E165-39E4-DBA7-F3B2-A2C32B5F3CF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0BEF3BB-8372-92B4-AE57-FD782F9BA5AE}"/>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497BCB0-A564-EE3B-3009-060FBA82EBE2}"/>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B6356D1-4313-E707-1B05-1C75C1A3060F}"/>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AD0B90DD-B15F-8962-3C6B-447A37A82B05}"/>
              </a:ext>
            </a:extLst>
          </p:cNvPr>
          <p:cNvSpPr>
            <a:spLocks noGrp="1"/>
          </p:cNvSpPr>
          <p:nvPr>
            <p:ph type="title"/>
          </p:nvPr>
        </p:nvSpPr>
        <p:spPr/>
        <p:txBody>
          <a:bodyPr>
            <a:normAutofit/>
          </a:bodyPr>
          <a:lstStyle/>
          <a:p>
            <a:pPr algn="ctr"/>
            <a:r>
              <a:rPr lang="en-US" sz="3600" b="1" dirty="0">
                <a:latin typeface="Arial" panose="020B0604020202020204" pitchFamily="34" charset="0"/>
                <a:cs typeface="Arial" panose="020B0604020202020204" pitchFamily="34" charset="0"/>
              </a:rPr>
              <a:t>2025/26 Operating Plan: </a:t>
            </a:r>
            <a:r>
              <a:rPr lang="en-US" sz="3600" dirty="0">
                <a:latin typeface="Arial" panose="020B0604020202020204" pitchFamily="34" charset="0"/>
                <a:cs typeface="Arial" panose="020B0604020202020204" pitchFamily="34" charset="0"/>
              </a:rPr>
              <a:t>Corporate Initiatives</a:t>
            </a:r>
            <a:endParaRPr lang="en-CA" sz="3600" dirty="0">
              <a:latin typeface="Arial" panose="020B0604020202020204" pitchFamily="34" charset="0"/>
              <a:cs typeface="Arial" panose="020B0604020202020204" pitchFamily="34" charset="0"/>
            </a:endParaRPr>
          </a:p>
        </p:txBody>
      </p:sp>
      <p:graphicFrame>
        <p:nvGraphicFramePr>
          <p:cNvPr id="4" name="Table 4">
            <a:extLst>
              <a:ext uri="{FF2B5EF4-FFF2-40B4-BE49-F238E27FC236}">
                <a16:creationId xmlns:a16="http://schemas.microsoft.com/office/drawing/2014/main" id="{26C8C3BD-8085-0989-7918-BABCC85A3088}"/>
              </a:ext>
            </a:extLst>
          </p:cNvPr>
          <p:cNvGraphicFramePr>
            <a:graphicFrameLocks noGrp="1"/>
          </p:cNvGraphicFramePr>
          <p:nvPr>
            <p:ph idx="1"/>
            <p:extLst>
              <p:ext uri="{D42A27DB-BD31-4B8C-83A1-F6EECF244321}">
                <p14:modId xmlns:p14="http://schemas.microsoft.com/office/powerpoint/2010/main" val="3371056031"/>
              </p:ext>
            </p:extLst>
          </p:nvPr>
        </p:nvGraphicFramePr>
        <p:xfrm>
          <a:off x="838200" y="1825625"/>
          <a:ext cx="10515598" cy="3906520"/>
        </p:xfrm>
        <a:graphic>
          <a:graphicData uri="http://schemas.openxmlformats.org/drawingml/2006/table">
            <a:tbl>
              <a:tblPr firstRow="1" bandRow="1">
                <a:tableStyleId>{5C22544A-7EE6-4342-B048-85BDC9FD1C3A}</a:tableStyleId>
              </a:tblPr>
              <a:tblGrid>
                <a:gridCol w="526676">
                  <a:extLst>
                    <a:ext uri="{9D8B030D-6E8A-4147-A177-3AD203B41FA5}">
                      <a16:colId xmlns:a16="http://schemas.microsoft.com/office/drawing/2014/main" val="3243592458"/>
                    </a:ext>
                  </a:extLst>
                </a:gridCol>
                <a:gridCol w="3729823">
                  <a:extLst>
                    <a:ext uri="{9D8B030D-6E8A-4147-A177-3AD203B41FA5}">
                      <a16:colId xmlns:a16="http://schemas.microsoft.com/office/drawing/2014/main" val="491875117"/>
                    </a:ext>
                  </a:extLst>
                </a:gridCol>
                <a:gridCol w="882519">
                  <a:extLst>
                    <a:ext uri="{9D8B030D-6E8A-4147-A177-3AD203B41FA5}">
                      <a16:colId xmlns:a16="http://schemas.microsoft.com/office/drawing/2014/main" val="493729207"/>
                    </a:ext>
                  </a:extLst>
                </a:gridCol>
                <a:gridCol w="1069041">
                  <a:extLst>
                    <a:ext uri="{9D8B030D-6E8A-4147-A177-3AD203B41FA5}">
                      <a16:colId xmlns:a16="http://schemas.microsoft.com/office/drawing/2014/main" val="705978462"/>
                    </a:ext>
                  </a:extLst>
                </a:gridCol>
                <a:gridCol w="1264023">
                  <a:extLst>
                    <a:ext uri="{9D8B030D-6E8A-4147-A177-3AD203B41FA5}">
                      <a16:colId xmlns:a16="http://schemas.microsoft.com/office/drawing/2014/main" val="1766136216"/>
                    </a:ext>
                  </a:extLst>
                </a:gridCol>
                <a:gridCol w="658906">
                  <a:extLst>
                    <a:ext uri="{9D8B030D-6E8A-4147-A177-3AD203B41FA5}">
                      <a16:colId xmlns:a16="http://schemas.microsoft.com/office/drawing/2014/main" val="1660284405"/>
                    </a:ext>
                  </a:extLst>
                </a:gridCol>
                <a:gridCol w="2384610">
                  <a:extLst>
                    <a:ext uri="{9D8B030D-6E8A-4147-A177-3AD203B41FA5}">
                      <a16:colId xmlns:a16="http://schemas.microsoft.com/office/drawing/2014/main" val="3623983216"/>
                    </a:ext>
                  </a:extLst>
                </a:gridCol>
              </a:tblGrid>
              <a:tr h="370840">
                <a:tc>
                  <a:txBody>
                    <a:bodyPr/>
                    <a:lstStyle/>
                    <a:p>
                      <a:pPr algn="ctr"/>
                      <a:endParaRPr lang="en-CA"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Initiative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Owner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Contributor</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Deadline</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Status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sz="1200" dirty="0">
                          <a:solidFill>
                            <a:schemeClr val="bg1"/>
                          </a:solidFill>
                          <a:latin typeface="Arial" panose="020B0604020202020204" pitchFamily="34" charset="0"/>
                          <a:cs typeface="Arial" panose="020B0604020202020204" pitchFamily="34" charset="0"/>
                        </a:rPr>
                        <a:t>Notes</a:t>
                      </a:r>
                      <a:endParaRPr lang="en-CA" sz="1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361154517"/>
                  </a:ext>
                </a:extLst>
              </a:tr>
              <a:tr h="370840">
                <a:tc>
                  <a:txBody>
                    <a:bodyPr/>
                    <a:lstStyle/>
                    <a:p>
                      <a:pPr algn="ctr"/>
                      <a:r>
                        <a:rPr lang="en-US" sz="1400" dirty="0">
                          <a:latin typeface="Arial" panose="020B0604020202020204" pitchFamily="34" charset="0"/>
                          <a:cs typeface="Arial" panose="020B0604020202020204" pitchFamily="34" charset="0"/>
                        </a:rPr>
                        <a:t>1-A</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0" dirty="0">
                          <a:solidFill>
                            <a:schemeClr val="tx1"/>
                          </a:solidFill>
                          <a:latin typeface="Arial" panose="020B0604020202020204" pitchFamily="34" charset="0"/>
                          <a:cs typeface="Arial" panose="020B0604020202020204" pitchFamily="34" charset="0"/>
                        </a:rPr>
                        <a:t>Cross-train Dora on Link2Feed data extraction and reporting</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Nicole</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Dora</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July 31/25</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CA" sz="1400" b="0" dirty="0">
                          <a:solidFill>
                            <a:schemeClr val="tx1"/>
                          </a:solidFill>
                          <a:latin typeface="Arial" panose="020B0604020202020204" pitchFamily="34" charset="0"/>
                          <a:cs typeface="Arial" panose="020B0604020202020204" pitchFamily="34" charset="0"/>
                        </a:rPr>
                        <a:t>Attend learning sessions </a:t>
                      </a:r>
                      <a:r>
                        <a:rPr lang="en-CA" sz="1400" b="0" dirty="0" err="1">
                          <a:solidFill>
                            <a:schemeClr val="tx1"/>
                          </a:solidFill>
                          <a:latin typeface="Arial" panose="020B0604020202020204" pitchFamily="34" charset="0"/>
                          <a:cs typeface="Arial" panose="020B0604020202020204" pitchFamily="34" charset="0"/>
                        </a:rPr>
                        <a:t>ie</a:t>
                      </a:r>
                      <a:r>
                        <a:rPr lang="en-CA" sz="1400" b="0" dirty="0">
                          <a:solidFill>
                            <a:schemeClr val="tx1"/>
                          </a:solidFill>
                          <a:latin typeface="Arial" panose="020B0604020202020204" pitchFamily="34" charset="0"/>
                          <a:cs typeface="Arial" panose="020B0604020202020204" pitchFamily="34" charset="0"/>
                        </a:rPr>
                        <a:t>: webinars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2355898"/>
                  </a:ext>
                </a:extLst>
              </a:tr>
              <a:tr h="370840">
                <a:tc>
                  <a:txBody>
                    <a:bodyPr/>
                    <a:lstStyle/>
                    <a:p>
                      <a:pPr algn="ctr"/>
                      <a:r>
                        <a:rPr lang="en-US" sz="1400" dirty="0">
                          <a:latin typeface="Arial" panose="020B0604020202020204" pitchFamily="34" charset="0"/>
                          <a:cs typeface="Arial" panose="020B0604020202020204" pitchFamily="34" charset="0"/>
                        </a:rPr>
                        <a:t>1-B</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0" dirty="0">
                          <a:solidFill>
                            <a:schemeClr val="tx1"/>
                          </a:solidFill>
                          <a:latin typeface="Arial" panose="020B0604020202020204" pitchFamily="34" charset="0"/>
                          <a:cs typeface="Arial" panose="020B0604020202020204" pitchFamily="34" charset="0"/>
                        </a:rPr>
                        <a:t>Cross-train Nicole on food data entry (i.e. foodrescue.ca)</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Lynda</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Nicole</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August 15/25</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2300883"/>
                  </a:ext>
                </a:extLst>
              </a:tr>
              <a:tr h="370840">
                <a:tc>
                  <a:txBody>
                    <a:bodyPr/>
                    <a:lstStyle/>
                    <a:p>
                      <a:pPr algn="ctr"/>
                      <a:r>
                        <a:rPr lang="en-US" sz="1400" dirty="0">
                          <a:latin typeface="Arial" panose="020B0604020202020204" pitchFamily="34" charset="0"/>
                          <a:cs typeface="Arial" panose="020B0604020202020204" pitchFamily="34" charset="0"/>
                        </a:rPr>
                        <a:t>1-C</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0" dirty="0">
                          <a:solidFill>
                            <a:schemeClr val="tx1"/>
                          </a:solidFill>
                          <a:latin typeface="Arial" panose="020B0604020202020204" pitchFamily="34" charset="0"/>
                          <a:cs typeface="Arial" panose="020B0604020202020204" pitchFamily="34" charset="0"/>
                        </a:rPr>
                        <a:t>Complete assessment of donor management system utilization, with recommendations</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Lynda</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Emma</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October 31/25</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647639"/>
                  </a:ext>
                </a:extLst>
              </a:tr>
              <a:tr h="370840">
                <a:tc>
                  <a:txBody>
                    <a:bodyPr/>
                    <a:lstStyle/>
                    <a:p>
                      <a:pPr algn="ctr"/>
                      <a:r>
                        <a:rPr lang="en-US" sz="1400" dirty="0">
                          <a:latin typeface="Arial" panose="020B0604020202020204" pitchFamily="34" charset="0"/>
                          <a:cs typeface="Arial" panose="020B0604020202020204" pitchFamily="34" charset="0"/>
                        </a:rPr>
                        <a:t>1-D</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0" dirty="0">
                          <a:solidFill>
                            <a:schemeClr val="tx1"/>
                          </a:solidFill>
                          <a:latin typeface="Arial" panose="020B0604020202020204" pitchFamily="34" charset="0"/>
                          <a:cs typeface="Arial" panose="020B0604020202020204" pitchFamily="34" charset="0"/>
                        </a:rPr>
                        <a:t>Complete Human Resources assessment in support of new strategic plan</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Carole</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November 30/25</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400" b="0" dirty="0">
                          <a:solidFill>
                            <a:schemeClr val="tx1"/>
                          </a:solidFill>
                          <a:latin typeface="Arial" panose="020B0604020202020204" pitchFamily="34" charset="0"/>
                          <a:cs typeface="Arial" panose="020B0604020202020204" pitchFamily="34" charset="0"/>
                        </a:rPr>
                        <a:t>Review job descriptions and liaise with HR committee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5461668"/>
                  </a:ext>
                </a:extLst>
              </a:tr>
              <a:tr h="370840">
                <a:tc>
                  <a:txBody>
                    <a:bodyPr/>
                    <a:lstStyle/>
                    <a:p>
                      <a:pPr algn="ctr"/>
                      <a:r>
                        <a:rPr lang="en-US" sz="1400" dirty="0">
                          <a:latin typeface="Arial" panose="020B0604020202020204" pitchFamily="34" charset="0"/>
                          <a:cs typeface="Arial" panose="020B0604020202020204" pitchFamily="34" charset="0"/>
                        </a:rPr>
                        <a:t>1-E</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0" dirty="0">
                          <a:solidFill>
                            <a:schemeClr val="tx1"/>
                          </a:solidFill>
                          <a:latin typeface="Arial" panose="020B0604020202020204" pitchFamily="34" charset="0"/>
                          <a:cs typeface="Arial" panose="020B0604020202020204" pitchFamily="34" charset="0"/>
                        </a:rPr>
                        <a:t>Conduct Technology Audit and Needs Assessment</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Nicole</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400" b="0" dirty="0">
                          <a:solidFill>
                            <a:schemeClr val="tx1"/>
                          </a:solidFill>
                          <a:latin typeface="Arial" panose="020B0604020202020204" pitchFamily="34" charset="0"/>
                          <a:cs typeface="Arial" panose="020B0604020202020204" pitchFamily="34" charset="0"/>
                        </a:rPr>
                        <a:t>Carole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January 2026</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1400" b="0" dirty="0">
                          <a:solidFill>
                            <a:schemeClr val="tx1"/>
                          </a:solidFill>
                          <a:latin typeface="Arial" panose="020B0604020202020204" pitchFamily="34" charset="0"/>
                          <a:cs typeface="Arial" panose="020B0604020202020204" pitchFamily="34" charset="0"/>
                        </a:rPr>
                        <a:t>Review types of audits, survey FN members and identify priorities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3458578"/>
                  </a:ext>
                </a:extLst>
              </a:tr>
              <a:tr h="370840">
                <a:tc>
                  <a:txBody>
                    <a:bodyPr/>
                    <a:lstStyle/>
                    <a:p>
                      <a:pPr algn="ctr"/>
                      <a:r>
                        <a:rPr lang="en-US" sz="1400" dirty="0">
                          <a:latin typeface="Arial" panose="020B0604020202020204" pitchFamily="34" charset="0"/>
                          <a:cs typeface="Arial" panose="020B0604020202020204" pitchFamily="34" charset="0"/>
                        </a:rPr>
                        <a:t>1-F</a:t>
                      </a:r>
                      <a:endParaRPr lang="en-C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0" dirty="0">
                          <a:solidFill>
                            <a:schemeClr val="tx1"/>
                          </a:solidFill>
                          <a:latin typeface="Arial" panose="020B0604020202020204" pitchFamily="34" charset="0"/>
                          <a:cs typeface="Arial" panose="020B0604020202020204" pitchFamily="34" charset="0"/>
                        </a:rPr>
                        <a:t>Assess volunteer recruitment and integration programs and processes</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Nicole</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a:solidFill>
                            <a:schemeClr val="tx1"/>
                          </a:solidFill>
                          <a:latin typeface="Arial" panose="020B0604020202020204" pitchFamily="34" charset="0"/>
                          <a:cs typeface="Arial" panose="020B0604020202020204" pitchFamily="34" charset="0"/>
                        </a:rPr>
                        <a:t>January 2026</a:t>
                      </a: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CA"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3074406"/>
                  </a:ext>
                </a:extLst>
              </a:tr>
            </a:tbl>
          </a:graphicData>
        </a:graphic>
      </p:graphicFrame>
      <p:sp>
        <p:nvSpPr>
          <p:cNvPr id="9" name="Slide Number Placeholder 8">
            <a:extLst>
              <a:ext uri="{FF2B5EF4-FFF2-40B4-BE49-F238E27FC236}">
                <a16:creationId xmlns:a16="http://schemas.microsoft.com/office/drawing/2014/main" id="{2ACB8D73-BD45-CCDA-E09C-D077E09FAF33}"/>
              </a:ext>
            </a:extLst>
          </p:cNvPr>
          <p:cNvSpPr>
            <a:spLocks noGrp="1"/>
          </p:cNvSpPr>
          <p:nvPr>
            <p:ph type="sldNum" sz="quarter" idx="12"/>
          </p:nvPr>
        </p:nvSpPr>
        <p:spPr/>
        <p:txBody>
          <a:bodyPr/>
          <a:lstStyle/>
          <a:p>
            <a:fld id="{96EDE84F-5566-486D-945B-D7A162C25F5E}" type="slidenum">
              <a:rPr lang="en-US" smtClean="0"/>
              <a:t>12</a:t>
            </a:fld>
            <a:endParaRPr lang="en-US" dirty="0"/>
          </a:p>
        </p:txBody>
      </p:sp>
    </p:spTree>
    <p:extLst>
      <p:ext uri="{BB962C8B-B14F-4D97-AF65-F5344CB8AC3E}">
        <p14:creationId xmlns:p14="http://schemas.microsoft.com/office/powerpoint/2010/main" val="3286336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FC775-69A3-A0EB-56F1-8220C229920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46488EF-2C9E-7FEB-C43F-3998AC90C9F1}"/>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468504-A2DF-5B63-BA5C-D893D392EFAF}"/>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BF4F1A2-8C8D-550F-7097-EDBD9F01C7F3}"/>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9FBE20BD-8056-D00D-84CE-3A408E27AC13}"/>
              </a:ext>
            </a:extLst>
          </p:cNvPr>
          <p:cNvSpPr>
            <a:spLocks noGrp="1"/>
          </p:cNvSpPr>
          <p:nvPr>
            <p:ph type="title"/>
          </p:nvPr>
        </p:nvSpPr>
        <p:spPr/>
        <p:txBody>
          <a:bodyPr>
            <a:normAutofit/>
          </a:bodyPr>
          <a:lstStyle/>
          <a:p>
            <a:pPr algn="ctr"/>
            <a:r>
              <a:rPr lang="en-US" b="1" dirty="0">
                <a:latin typeface="Arial" panose="020B0604020202020204" pitchFamily="34" charset="0"/>
                <a:cs typeface="Arial" panose="020B0604020202020204" pitchFamily="34" charset="0"/>
              </a:rPr>
              <a:t>Operational Performance Targets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 development) </a:t>
            </a:r>
            <a:r>
              <a:rPr lang="en-US" dirty="0">
                <a:solidFill>
                  <a:srgbClr val="00B050"/>
                </a:solidFill>
                <a:latin typeface="Arial" panose="020B0604020202020204" pitchFamily="34" charset="0"/>
                <a:cs typeface="Arial" panose="020B0604020202020204" pitchFamily="34" charset="0"/>
              </a:rPr>
              <a:t>As at July 01, 2025</a:t>
            </a:r>
            <a:endParaRPr lang="en-CA" dirty="0">
              <a:solidFill>
                <a:srgbClr val="00B050"/>
              </a:solidFill>
              <a:latin typeface="Arial" panose="020B06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3C3A50E7-A604-B539-D4EB-81C9E5E1CCCB}"/>
              </a:ext>
            </a:extLst>
          </p:cNvPr>
          <p:cNvSpPr>
            <a:spLocks noGrp="1"/>
          </p:cNvSpPr>
          <p:nvPr>
            <p:ph type="sldNum" sz="quarter" idx="12"/>
          </p:nvPr>
        </p:nvSpPr>
        <p:spPr/>
        <p:txBody>
          <a:bodyPr/>
          <a:lstStyle/>
          <a:p>
            <a:fld id="{96EDE84F-5566-486D-945B-D7A162C25F5E}" type="slidenum">
              <a:rPr lang="en-US" smtClean="0"/>
              <a:t>13</a:t>
            </a:fld>
            <a:endParaRPr lang="en-US" dirty="0"/>
          </a:p>
        </p:txBody>
      </p:sp>
      <p:graphicFrame>
        <p:nvGraphicFramePr>
          <p:cNvPr id="10" name="Content Placeholder 9">
            <a:extLst>
              <a:ext uri="{FF2B5EF4-FFF2-40B4-BE49-F238E27FC236}">
                <a16:creationId xmlns:a16="http://schemas.microsoft.com/office/drawing/2014/main" id="{548450F3-2039-551A-228C-85169E7BF8E1}"/>
              </a:ext>
            </a:extLst>
          </p:cNvPr>
          <p:cNvGraphicFramePr>
            <a:graphicFrameLocks noGrp="1"/>
          </p:cNvGraphicFramePr>
          <p:nvPr>
            <p:ph idx="1"/>
            <p:extLst>
              <p:ext uri="{D42A27DB-BD31-4B8C-83A1-F6EECF244321}">
                <p14:modId xmlns:p14="http://schemas.microsoft.com/office/powerpoint/2010/main" val="385659875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4770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0B298-1FB5-B278-C114-2F75C9B6C31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EF1FA84-D226-B5AD-655C-D25A58E34E90}"/>
              </a:ext>
            </a:extLst>
          </p:cNvPr>
          <p:cNvSpPr/>
          <p:nvPr/>
        </p:nvSpPr>
        <p:spPr>
          <a:xfrm>
            <a:off x="135467" y="0"/>
            <a:ext cx="93133" cy="6858000"/>
          </a:xfrm>
          <a:prstGeom prst="rect">
            <a:avLst/>
          </a:prstGeom>
          <a:solidFill>
            <a:srgbClr val="FFC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60379F3-3A42-A714-7E3A-29AD5CF8E9E6}"/>
              </a:ext>
            </a:extLst>
          </p:cNvPr>
          <p:cNvSpPr/>
          <p:nvPr/>
        </p:nvSpPr>
        <p:spPr>
          <a:xfrm>
            <a:off x="334433" y="0"/>
            <a:ext cx="93133" cy="6858000"/>
          </a:xfrm>
          <a:prstGeom prst="rect">
            <a:avLst/>
          </a:prstGeom>
          <a:solidFill>
            <a:srgbClr val="EF3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CDE4C087-98A4-7C13-3DEF-99E443F352FB}"/>
              </a:ext>
            </a:extLst>
          </p:cNvPr>
          <p:cNvSpPr/>
          <p:nvPr/>
        </p:nvSpPr>
        <p:spPr>
          <a:xfrm>
            <a:off x="533399" y="0"/>
            <a:ext cx="93133" cy="6858000"/>
          </a:xfrm>
          <a:prstGeom prst="rect">
            <a:avLst/>
          </a:prstGeom>
          <a:solidFill>
            <a:srgbClr val="0056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6F45FC66-1B20-9F4A-38CB-2AB51441FADF}"/>
              </a:ext>
            </a:extLst>
          </p:cNvPr>
          <p:cNvSpPr>
            <a:spLocks noGrp="1"/>
          </p:cNvSpPr>
          <p:nvPr>
            <p:ph type="title"/>
          </p:nvPr>
        </p:nvSpPr>
        <p:spPr/>
        <p:txBody>
          <a:bodyPr>
            <a:normAutofit/>
          </a:bodyPr>
          <a:lstStyle/>
          <a:p>
            <a:pPr algn="ctr"/>
            <a:r>
              <a:rPr lang="en-US" b="1">
                <a:latin typeface="Arial" panose="020B0604020202020204" pitchFamily="34" charset="0"/>
                <a:cs typeface="Arial" panose="020B0604020202020204" pitchFamily="34" charset="0"/>
              </a:rPr>
              <a:t>Operational Performance </a:t>
            </a:r>
            <a:r>
              <a:rPr lang="en-US" b="1" dirty="0">
                <a:latin typeface="Arial" panose="020B0604020202020204" pitchFamily="34" charset="0"/>
                <a:cs typeface="Arial" panose="020B0604020202020204" pitchFamily="34" charset="0"/>
              </a:rPr>
              <a:t>Targets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 development)</a:t>
            </a:r>
            <a:endParaRPr lang="en-CA" dirty="0">
              <a:latin typeface="Arial" panose="020B06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63A92840-F78E-BB9C-395E-475F847CF4CB}"/>
              </a:ext>
            </a:extLst>
          </p:cNvPr>
          <p:cNvSpPr>
            <a:spLocks noGrp="1"/>
          </p:cNvSpPr>
          <p:nvPr>
            <p:ph type="sldNum" sz="quarter" idx="12"/>
          </p:nvPr>
        </p:nvSpPr>
        <p:spPr/>
        <p:txBody>
          <a:bodyPr/>
          <a:lstStyle/>
          <a:p>
            <a:fld id="{96EDE84F-5566-486D-945B-D7A162C25F5E}" type="slidenum">
              <a:rPr lang="en-US" smtClean="0"/>
              <a:t>14</a:t>
            </a:fld>
            <a:endParaRPr lang="en-US" dirty="0"/>
          </a:p>
        </p:txBody>
      </p:sp>
      <p:graphicFrame>
        <p:nvGraphicFramePr>
          <p:cNvPr id="10" name="Content Placeholder 9">
            <a:extLst>
              <a:ext uri="{FF2B5EF4-FFF2-40B4-BE49-F238E27FC236}">
                <a16:creationId xmlns:a16="http://schemas.microsoft.com/office/drawing/2014/main" id="{CDD09BE4-25E3-0CD5-FF24-82B0C135E793}"/>
              </a:ext>
            </a:extLst>
          </p:cNvPr>
          <p:cNvGraphicFramePr>
            <a:graphicFrameLocks noGrp="1"/>
          </p:cNvGraphicFramePr>
          <p:nvPr>
            <p:ph idx="1"/>
            <p:extLst>
              <p:ext uri="{D42A27DB-BD31-4B8C-83A1-F6EECF244321}">
                <p14:modId xmlns:p14="http://schemas.microsoft.com/office/powerpoint/2010/main" val="423788528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5553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7FC781D5CC6B84482E843A0C924EBA2" ma:contentTypeVersion="18" ma:contentTypeDescription="Create a new document." ma:contentTypeScope="" ma:versionID="2e96648ed238388731b1cc6b64af3acd">
  <xsd:schema xmlns:xsd="http://www.w3.org/2001/XMLSchema" xmlns:xs="http://www.w3.org/2001/XMLSchema" xmlns:p="http://schemas.microsoft.com/office/2006/metadata/properties" xmlns:ns3="7b048ce5-fc17-4901-9476-284a3314c87b" xmlns:ns4="0d7e5d84-b073-4eea-b28d-f0bc15034619" targetNamespace="http://schemas.microsoft.com/office/2006/metadata/properties" ma:root="true" ma:fieldsID="f6cd66cb0c7ac6cc2097de39885a17ba" ns3:_="" ns4:_="">
    <xsd:import namespace="7b048ce5-fc17-4901-9476-284a3314c87b"/>
    <xsd:import namespace="0d7e5d84-b073-4eea-b28d-f0bc1503461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048ce5-fc17-4901-9476-284a3314c8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d7e5d84-b073-4eea-b28d-f0bc15034619"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7b048ce5-fc17-4901-9476-284a3314c87b" xsi:nil="true"/>
  </documentManagement>
</p:properties>
</file>

<file path=customXml/itemProps1.xml><?xml version="1.0" encoding="utf-8"?>
<ds:datastoreItem xmlns:ds="http://schemas.openxmlformats.org/officeDocument/2006/customXml" ds:itemID="{ADA3F259-A156-423D-9081-37F81C0A8ABD}">
  <ds:schemaRefs>
    <ds:schemaRef ds:uri="http://schemas.microsoft.com/sharepoint/v3/contenttype/forms"/>
  </ds:schemaRefs>
</ds:datastoreItem>
</file>

<file path=customXml/itemProps2.xml><?xml version="1.0" encoding="utf-8"?>
<ds:datastoreItem xmlns:ds="http://schemas.openxmlformats.org/officeDocument/2006/customXml" ds:itemID="{0BC512B8-F609-425C-8731-A78786B716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048ce5-fc17-4901-9476-284a3314c87b"/>
    <ds:schemaRef ds:uri="0d7e5d84-b073-4eea-b28d-f0bc150346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0C2D824-09B3-457F-9FF5-D30E4783C856}">
  <ds:schemaRefs>
    <ds:schemaRef ds:uri="http://purl.org/dc/elements/1.1/"/>
    <ds:schemaRef ds:uri="http://schemas.microsoft.com/office/2006/metadata/properties"/>
    <ds:schemaRef ds:uri="http://schemas.microsoft.com/office/2006/documentManagement/types"/>
    <ds:schemaRef ds:uri="http://purl.org/dc/terms/"/>
    <ds:schemaRef ds:uri="7b048ce5-fc17-4901-9476-284a3314c87b"/>
    <ds:schemaRef ds:uri="http://purl.org/dc/dcmitype/"/>
    <ds:schemaRef ds:uri="http://schemas.microsoft.com/office/infopath/2007/PartnerControls"/>
    <ds:schemaRef ds:uri="0d7e5d84-b073-4eea-b28d-f0bc15034619"/>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307</TotalTime>
  <Words>915</Words>
  <Application>Microsoft Office PowerPoint</Application>
  <PresentationFormat>Widescreen</PresentationFormat>
  <Paragraphs>258</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Arial</vt:lpstr>
      <vt:lpstr>Calibri</vt:lpstr>
      <vt:lpstr>Calibri Light</vt:lpstr>
      <vt:lpstr>Office Theme</vt:lpstr>
      <vt:lpstr>2025/26 Operating Plan</vt:lpstr>
      <vt:lpstr>Vision</vt:lpstr>
      <vt:lpstr>Mission</vt:lpstr>
      <vt:lpstr>Core Values and Guiding Principles</vt:lpstr>
      <vt:lpstr>Strategic Pillars and Key Strategic Outcomes  2025-2029</vt:lpstr>
      <vt:lpstr>2025/26 Operating Plan: KSO #1 A founding partner driving FEED Niagara toward successful independence</vt:lpstr>
      <vt:lpstr>2025/26 Operating Plan: KSO #2 Expanded storage capacity and reach of food services</vt:lpstr>
      <vt:lpstr>2025/26 Operating Plan: KSO #3 A meaningful contributor to the development of affordable housing in the Town of Lincoln </vt:lpstr>
      <vt:lpstr>2025/26 Operating Plan: KSO #4 Obtained and maintained full accreditation</vt:lpstr>
      <vt:lpstr>2025/26 Operating Plan: KSO #5 Increased brand recognition as a leading social services agency in West Niagara</vt:lpstr>
      <vt:lpstr>2025/26 Operating Plan: KSO #6 Established a successful program for Legacy Giving and Major Gifts</vt:lpstr>
      <vt:lpstr>2025/26 Operating Plan: Corporate Initiatives</vt:lpstr>
      <vt:lpstr>Operational Performance Targets  (In development) As at July 01, 2025</vt:lpstr>
      <vt:lpstr>Operational Performance Targets  (In development)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Shipley</dc:creator>
  <cp:lastModifiedBy>Sean Reid</cp:lastModifiedBy>
  <cp:revision>8</cp:revision>
  <dcterms:created xsi:type="dcterms:W3CDTF">2025-06-04T16:22:16Z</dcterms:created>
  <dcterms:modified xsi:type="dcterms:W3CDTF">2025-09-11T18:44:31Z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0x01010097FC781D5CC6B84482E843A0C924EBA2</vt:lpwstr>
  </property>
</Properties>
</file>